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83" r:id="rId5"/>
    <p:sldId id="284" r:id="rId6"/>
    <p:sldId id="321" r:id="rId7"/>
    <p:sldId id="327" r:id="rId8"/>
    <p:sldId id="342" r:id="rId9"/>
    <p:sldId id="322" r:id="rId10"/>
    <p:sldId id="325" r:id="rId11"/>
    <p:sldId id="318" r:id="rId12"/>
    <p:sldId id="319" r:id="rId13"/>
    <p:sldId id="281" r:id="rId14"/>
    <p:sldId id="282" r:id="rId15"/>
    <p:sldId id="293" r:id="rId16"/>
    <p:sldId id="309" r:id="rId17"/>
    <p:sldId id="308" r:id="rId18"/>
    <p:sldId id="312" r:id="rId19"/>
    <p:sldId id="295" r:id="rId20"/>
    <p:sldId id="296" r:id="rId21"/>
    <p:sldId id="297" r:id="rId22"/>
    <p:sldId id="298" r:id="rId23"/>
    <p:sldId id="299" r:id="rId24"/>
    <p:sldId id="300" r:id="rId25"/>
    <p:sldId id="302" r:id="rId26"/>
    <p:sldId id="301" r:id="rId27"/>
    <p:sldId id="303" r:id="rId28"/>
    <p:sldId id="304" r:id="rId29"/>
    <p:sldId id="305" r:id="rId30"/>
    <p:sldId id="307" r:id="rId31"/>
    <p:sldId id="329" r:id="rId32"/>
    <p:sldId id="328" r:id="rId33"/>
    <p:sldId id="344" r:id="rId34"/>
    <p:sldId id="345" r:id="rId35"/>
    <p:sldId id="346" r:id="rId36"/>
    <p:sldId id="347" r:id="rId37"/>
    <p:sldId id="348" r:id="rId38"/>
    <p:sldId id="349" r:id="rId39"/>
    <p:sldId id="350" r:id="rId40"/>
    <p:sldId id="351" r:id="rId41"/>
    <p:sldId id="352" r:id="rId42"/>
    <p:sldId id="341" r:id="rId43"/>
    <p:sldId id="280" r:id="rId44"/>
    <p:sldId id="343" r:id="rId45"/>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p:scale>
          <a:sx n="105" d="100"/>
          <a:sy n="105" d="100"/>
        </p:scale>
        <p:origin x="-17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9F53D289-4330-4D17-88E6-6EE529268981}" type="datetimeFigureOut">
              <a:rPr lang="en-GB" smtClean="0"/>
              <a:t>24/09/2013</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D74F86DC-819A-4488-8691-C622649BB46A}" type="slidenum">
              <a:rPr lang="en-GB" smtClean="0"/>
              <a:t>‹#›</a:t>
            </a:fld>
            <a:endParaRPr lang="en-GB"/>
          </a:p>
        </p:txBody>
      </p:sp>
    </p:spTree>
    <p:extLst>
      <p:ext uri="{BB962C8B-B14F-4D97-AF65-F5344CB8AC3E}">
        <p14:creationId xmlns:p14="http://schemas.microsoft.com/office/powerpoint/2010/main" val="401518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CF9CAF65-F4B5-4320-AD86-C818BA99EA5E}" type="datetimeFigureOut">
              <a:rPr lang="en-GB" smtClean="0"/>
              <a:t>24/09/2013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9F63000F-5882-4879-AD32-A09DD9D9F02E}" type="slidenum">
              <a:rPr lang="en-GB" smtClean="0"/>
              <a:t>‹#›</a:t>
            </a:fld>
            <a:endParaRPr lang="en-GB"/>
          </a:p>
        </p:txBody>
      </p:sp>
    </p:spTree>
    <p:extLst>
      <p:ext uri="{BB962C8B-B14F-4D97-AF65-F5344CB8AC3E}">
        <p14:creationId xmlns:p14="http://schemas.microsoft.com/office/powerpoint/2010/main" val="178484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Miller and </a:t>
            </a:r>
            <a:r>
              <a:rPr lang="en-GB" dirty="0" err="1" smtClean="0"/>
              <a:t>langdon</a:t>
            </a:r>
            <a:r>
              <a:rPr lang="en-GB" dirty="0" smtClean="0"/>
              <a:t>,</a:t>
            </a:r>
            <a:r>
              <a:rPr lang="en-GB" baseline="0" dirty="0" smtClean="0"/>
              <a:t> SPECIAL ANOUNCEMENT</a:t>
            </a:r>
          </a:p>
          <a:p>
            <a:r>
              <a:rPr lang="en-GB" baseline="0" dirty="0" smtClean="0"/>
              <a:t>SELF CONTAINED</a:t>
            </a:r>
          </a:p>
          <a:p>
            <a:endParaRPr lang="en-GB" dirty="0" smtClean="0"/>
          </a:p>
          <a:p>
            <a:r>
              <a:rPr lang="en-GB" dirty="0" smtClean="0"/>
              <a:t>IMPROVE THIS TALK EACH TIME I GIVE IT </a:t>
            </a:r>
          </a:p>
          <a:p>
            <a:r>
              <a:rPr lang="en-GB" dirty="0" smtClean="0"/>
              <a:t>TAKE THE OTHER TALKS WITH</a:t>
            </a:r>
            <a:r>
              <a:rPr lang="en-GB" baseline="0" dirty="0" smtClean="0"/>
              <a:t> ME TOO.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a:t>
            </a:fld>
            <a:endParaRPr lang="en-GB"/>
          </a:p>
        </p:txBody>
      </p:sp>
    </p:spTree>
    <p:extLst>
      <p:ext uri="{BB962C8B-B14F-4D97-AF65-F5344CB8AC3E}">
        <p14:creationId xmlns:p14="http://schemas.microsoft.com/office/powerpoint/2010/main" val="266849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a:t>
            </a:r>
            <a:r>
              <a:rPr lang="en-GB" baseline="0" dirty="0" smtClean="0"/>
              <a:t>t finite, not computable, not all function, not closed under permutation, focussed sets. </a:t>
            </a:r>
          </a:p>
          <a:p>
            <a:r>
              <a:rPr lang="en-GB" baseline="0" dirty="0" smtClean="0"/>
              <a:t>Implications. Do not propose a metaheuristic in isolation .  </a:t>
            </a:r>
          </a:p>
          <a:p>
            <a:endParaRPr lang="en-GB" baseline="0" dirty="0" smtClean="0"/>
          </a:p>
          <a:p>
            <a:r>
              <a:rPr lang="en-GB" baseline="0" dirty="0" smtClean="0"/>
              <a:t>Assumptions  - no revisiting, count number of evaluations (ignore execution time.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12</a:t>
            </a:fld>
            <a:endParaRPr lang="en-GB"/>
          </a:p>
        </p:txBody>
      </p:sp>
    </p:spTree>
    <p:extLst>
      <p:ext uri="{BB962C8B-B14F-4D97-AF65-F5344CB8AC3E}">
        <p14:creationId xmlns:p14="http://schemas.microsoft.com/office/powerpoint/2010/main" val="57592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Ga</a:t>
            </a:r>
            <a:endParaRPr lang="en-GB" dirty="0" smtClean="0"/>
          </a:p>
          <a:p>
            <a:r>
              <a:rPr lang="en-GB" dirty="0" err="1" smtClean="0"/>
              <a:t>Ga</a:t>
            </a:r>
            <a:r>
              <a:rPr lang="en-GB" dirty="0" smtClean="0"/>
              <a:t>’</a:t>
            </a:r>
          </a:p>
          <a:p>
            <a:r>
              <a:rPr lang="en-GB" dirty="0" err="1" smtClean="0"/>
              <a:t>Ga</a:t>
            </a:r>
            <a:r>
              <a:rPr lang="en-GB" baseline="0" dirty="0" smtClean="0"/>
              <a:t> ‘ version 2.o</a:t>
            </a:r>
          </a:p>
          <a:p>
            <a:r>
              <a:rPr lang="en-GB" dirty="0" err="1" smtClean="0"/>
              <a:t>Ga</a:t>
            </a:r>
            <a:r>
              <a:rPr lang="en-GB" baseline="0" dirty="0" smtClean="0"/>
              <a:t> ‘ version 2.o </a:t>
            </a:r>
            <a:r>
              <a:rPr lang="en-GB" baseline="0" dirty="0" err="1" smtClean="0"/>
              <a:t>hydidized</a:t>
            </a:r>
            <a:r>
              <a:rPr lang="en-GB" baseline="0" dirty="0" smtClean="0"/>
              <a:t> with knobs and whistles.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13</a:t>
            </a:fld>
            <a:endParaRPr lang="en-GB"/>
          </a:p>
        </p:txBody>
      </p:sp>
    </p:spTree>
    <p:extLst>
      <p:ext uri="{BB962C8B-B14F-4D97-AF65-F5344CB8AC3E}">
        <p14:creationId xmlns:p14="http://schemas.microsoft.com/office/powerpoint/2010/main" val="3719544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Fish the north</a:t>
            </a:r>
            <a:r>
              <a:rPr lang="en-GB" baseline="0" dirty="0" smtClean="0"/>
              <a:t> sea dry…</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16</a:t>
            </a:fld>
            <a:endParaRPr lang="en-GB"/>
          </a:p>
        </p:txBody>
      </p:sp>
    </p:spTree>
    <p:extLst>
      <p:ext uri="{BB962C8B-B14F-4D97-AF65-F5344CB8AC3E}">
        <p14:creationId xmlns:p14="http://schemas.microsoft.com/office/powerpoint/2010/main" val="303327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3530" eaLnBrk="0" hangingPunct="0">
              <a:defRPr sz="3100">
                <a:solidFill>
                  <a:schemeClr val="tx1"/>
                </a:solidFill>
                <a:latin typeface="Arial" charset="0"/>
              </a:defRPr>
            </a:lvl1pPr>
            <a:lvl2pPr marL="729577" indent="-280607" defTabSz="913530" eaLnBrk="0" hangingPunct="0">
              <a:defRPr sz="3100">
                <a:solidFill>
                  <a:schemeClr val="tx1"/>
                </a:solidFill>
                <a:latin typeface="Arial" charset="0"/>
              </a:defRPr>
            </a:lvl2pPr>
            <a:lvl3pPr marL="1122426" indent="-224485" defTabSz="913530" eaLnBrk="0" hangingPunct="0">
              <a:defRPr sz="3100">
                <a:solidFill>
                  <a:schemeClr val="tx1"/>
                </a:solidFill>
                <a:latin typeface="Arial" charset="0"/>
              </a:defRPr>
            </a:lvl3pPr>
            <a:lvl4pPr marL="1571396" indent="-224485" defTabSz="913530" eaLnBrk="0" hangingPunct="0">
              <a:defRPr sz="3100">
                <a:solidFill>
                  <a:schemeClr val="tx1"/>
                </a:solidFill>
                <a:latin typeface="Arial" charset="0"/>
              </a:defRPr>
            </a:lvl4pPr>
            <a:lvl5pPr marL="2020367" indent="-224485" defTabSz="913530" eaLnBrk="0" hangingPunct="0">
              <a:defRPr sz="3100">
                <a:solidFill>
                  <a:schemeClr val="tx1"/>
                </a:solidFill>
                <a:latin typeface="Arial" charset="0"/>
              </a:defRPr>
            </a:lvl5pPr>
            <a:lvl6pPr marL="2469337"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6pPr>
            <a:lvl7pPr marL="291830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7pPr>
            <a:lvl8pPr marL="336727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8pPr>
            <a:lvl9pPr marL="3816248" indent="-224485" algn="ctr" defTabSz="913530" eaLnBrk="0" fontAlgn="base" hangingPunct="0">
              <a:lnSpc>
                <a:spcPct val="90000"/>
              </a:lnSpc>
              <a:spcBef>
                <a:spcPct val="20000"/>
              </a:spcBef>
              <a:spcAft>
                <a:spcPct val="0"/>
              </a:spcAft>
              <a:buClr>
                <a:schemeClr val="bg2"/>
              </a:buClr>
              <a:buSzPct val="75000"/>
              <a:buFont typeface="Wingdings" pitchFamily="2" charset="2"/>
              <a:buChar char="n"/>
              <a:defRPr sz="3100">
                <a:solidFill>
                  <a:schemeClr val="tx1"/>
                </a:solidFill>
                <a:latin typeface="Arial" charset="0"/>
              </a:defRPr>
            </a:lvl9pPr>
          </a:lstStyle>
          <a:p>
            <a:pPr eaLnBrk="1" hangingPunct="1"/>
            <a:fld id="{DE61453F-FA56-43F8-AECF-C96C656CEF5D}" type="slidenum">
              <a:rPr lang="en-GB" sz="1200"/>
              <a:pPr eaLnBrk="1" hangingPunct="1"/>
              <a:t>37</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GB" smtClean="0"/>
              <a:t>Even though the problem is the same, and the hard constraints are the same, the heuristics can fail to stay within the hard constraints if they are asked to pack piece sizes they have not seen before</a:t>
            </a:r>
          </a:p>
          <a:p>
            <a:pPr eaLnBrk="1" hangingPunct="1"/>
            <a:r>
              <a:rPr lang="en-GB" smtClean="0"/>
              <a:t>The safeguards against giving illegal solutions that work in one class will not work in another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could you do after</a:t>
            </a:r>
            <a:r>
              <a:rPr lang="en-GB" baseline="0" dirty="0" smtClean="0"/>
              <a:t> this talk you could not do before.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43</a:t>
            </a:fld>
            <a:endParaRPr lang="en-GB"/>
          </a:p>
        </p:txBody>
      </p:sp>
    </p:spTree>
    <p:extLst>
      <p:ext uri="{BB962C8B-B14F-4D97-AF65-F5344CB8AC3E}">
        <p14:creationId xmlns:p14="http://schemas.microsoft.com/office/powerpoint/2010/main" val="114954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 if</a:t>
            </a:r>
            <a:r>
              <a:rPr lang="en-GB" baseline="0" dirty="0" smtClean="0"/>
              <a:t> you are a researcher in the field it has made you think</a:t>
            </a:r>
          </a:p>
          <a:p>
            <a:r>
              <a:rPr lang="en-GB" baseline="0" dirty="0" smtClean="0"/>
              <a:t>If you do not know how to write an algorithm, don’t write it, let the </a:t>
            </a:r>
            <a:r>
              <a:rPr lang="en-GB" baseline="0" smtClean="0"/>
              <a:t>computer write it. .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44</a:t>
            </a:fld>
            <a:endParaRPr lang="en-GB"/>
          </a:p>
        </p:txBody>
      </p:sp>
    </p:spTree>
    <p:extLst>
      <p:ext uri="{BB962C8B-B14F-4D97-AF65-F5344CB8AC3E}">
        <p14:creationId xmlns:p14="http://schemas.microsoft.com/office/powerpoint/2010/main" val="12480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in the wrong</a:t>
            </a:r>
            <a:r>
              <a:rPr lang="en-GB" baseline="0" dirty="0" smtClean="0"/>
              <a:t> room</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2</a:t>
            </a:fld>
            <a:endParaRPr lang="en-GB"/>
          </a:p>
        </p:txBody>
      </p:sp>
    </p:spTree>
    <p:extLst>
      <p:ext uri="{BB962C8B-B14F-4D97-AF65-F5344CB8AC3E}">
        <p14:creationId xmlns:p14="http://schemas.microsoft.com/office/powerpoint/2010/main" val="135745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http://neurophilosophy.wordpress.com/2006/08/09/the-role-of-hox-genes-in-development/</a:t>
            </a:r>
          </a:p>
          <a:p>
            <a:r>
              <a:rPr lang="en-US" dirty="0" smtClean="0"/>
              <a:t>What is wrong with the test and generate method for programs.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GENERALIZE “The best way to have a good idea is to have lots of ideas” (Pauling).</a:t>
            </a:r>
          </a:p>
          <a:p>
            <a:endParaRPr lang="en-US" dirty="0"/>
          </a:p>
        </p:txBody>
      </p:sp>
      <p:sp>
        <p:nvSpPr>
          <p:cNvPr id="4" name="Slide Number Placeholder 3"/>
          <p:cNvSpPr>
            <a:spLocks noGrp="1"/>
          </p:cNvSpPr>
          <p:nvPr>
            <p:ph type="sldNum" sz="quarter" idx="10"/>
          </p:nvPr>
        </p:nvSpPr>
        <p:spPr/>
        <p:txBody>
          <a:bodyPr/>
          <a:lstStyle/>
          <a:p>
            <a:fld id="{5F071F9B-DD1D-4CF7-B6DF-4CEAC42C4E84}"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GECCO 1st workshop on Evolving Generic Algorithms.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cactus</a:t>
            </a:r>
            <a:r>
              <a:rPr lang="en-GB" baseline="0" dirty="0" smtClean="0"/>
              <a:t> is a specialised leaf. What colour is a polar bear. </a:t>
            </a:r>
          </a:p>
          <a:p>
            <a:r>
              <a:rPr lang="en-GB" baseline="0" dirty="0" smtClean="0"/>
              <a:t>TEA CUP AND TEA SPOON.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5</a:t>
            </a:fld>
            <a:endParaRPr lang="en-GB"/>
          </a:p>
        </p:txBody>
      </p:sp>
    </p:spTree>
    <p:extLst>
      <p:ext uri="{BB962C8B-B14F-4D97-AF65-F5344CB8AC3E}">
        <p14:creationId xmlns:p14="http://schemas.microsoft.com/office/powerpoint/2010/main" val="134275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Sexual</a:t>
            </a:r>
            <a:r>
              <a:rPr lang="en-GB" baseline="0" dirty="0" smtClean="0"/>
              <a:t> reproduction is not necessary for evolution. </a:t>
            </a:r>
          </a:p>
          <a:p>
            <a:r>
              <a:rPr lang="en-GB" baseline="0" dirty="0" smtClean="0"/>
              <a:t>Why do giraffes have long necks.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6</a:t>
            </a:fld>
            <a:endParaRPr lang="en-GB"/>
          </a:p>
        </p:txBody>
      </p:sp>
    </p:spTree>
    <p:extLst>
      <p:ext uri="{BB962C8B-B14F-4D97-AF65-F5344CB8AC3E}">
        <p14:creationId xmlns:p14="http://schemas.microsoft.com/office/powerpoint/2010/main" val="268979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3D</a:t>
            </a:r>
            <a:r>
              <a:rPr lang="en-GB" baseline="0" dirty="0" smtClean="0"/>
              <a:t> – two ears define a circle.</a:t>
            </a:r>
            <a:endParaRPr lang="en-GB" dirty="0" smtClean="0"/>
          </a:p>
          <a:p>
            <a:r>
              <a:rPr lang="en-GB" dirty="0" smtClean="0"/>
              <a:t>Wheels</a:t>
            </a:r>
            <a:r>
              <a:rPr lang="en-GB" baseline="0" dirty="0" smtClean="0"/>
              <a:t> 1. bacteria, 2. hedgehog, 3. tumble weed. </a:t>
            </a:r>
          </a:p>
          <a:p>
            <a:r>
              <a:rPr lang="en-GB" baseline="0" dirty="0" smtClean="0"/>
              <a:t>What is wrong with a big head. (</a:t>
            </a:r>
            <a:r>
              <a:rPr lang="en-GB" baseline="0" dirty="0" err="1" smtClean="0"/>
              <a:t>fontella</a:t>
            </a:r>
            <a:r>
              <a:rPr lang="en-GB" baseline="0" dirty="0" smtClean="0"/>
              <a:t>)</a:t>
            </a:r>
          </a:p>
          <a:p>
            <a:r>
              <a:rPr lang="en-GB" baseline="0" dirty="0" smtClean="0"/>
              <a:t>Sheep 2X wool, cows 5X milk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7</a:t>
            </a:fld>
            <a:endParaRPr lang="en-GB"/>
          </a:p>
        </p:txBody>
      </p:sp>
    </p:spTree>
    <p:extLst>
      <p:ext uri="{BB962C8B-B14F-4D97-AF65-F5344CB8AC3E}">
        <p14:creationId xmlns:p14="http://schemas.microsoft.com/office/powerpoint/2010/main" val="408074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problem on a computer can be represented</a:t>
            </a:r>
            <a:r>
              <a:rPr lang="en-GB" baseline="0" dirty="0" smtClean="0"/>
              <a:t> as a bit string. </a:t>
            </a:r>
          </a:p>
          <a:p>
            <a:r>
              <a:rPr lang="en-GB" baseline="0" dirty="0" smtClean="0"/>
              <a:t>e.g. knapsack problem, combinatorial problems.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9</a:t>
            </a:fld>
            <a:endParaRPr lang="en-GB"/>
          </a:p>
        </p:txBody>
      </p:sp>
    </p:spTree>
    <p:extLst>
      <p:ext uri="{BB962C8B-B14F-4D97-AF65-F5344CB8AC3E}">
        <p14:creationId xmlns:p14="http://schemas.microsoft.com/office/powerpoint/2010/main" val="237147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problem on a computer can be represented</a:t>
            </a:r>
            <a:r>
              <a:rPr lang="en-GB" baseline="0" dirty="0" smtClean="0"/>
              <a:t> as a bit string. </a:t>
            </a:r>
          </a:p>
          <a:p>
            <a:r>
              <a:rPr lang="en-GB" baseline="0" dirty="0" smtClean="0"/>
              <a:t>e.g. knapsack problem, combinatorial problems.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10</a:t>
            </a:fld>
            <a:endParaRPr lang="en-GB"/>
          </a:p>
        </p:txBody>
      </p:sp>
    </p:spTree>
    <p:extLst>
      <p:ext uri="{BB962C8B-B14F-4D97-AF65-F5344CB8AC3E}">
        <p14:creationId xmlns:p14="http://schemas.microsoft.com/office/powerpoint/2010/main" val="237147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Temptation</a:t>
            </a:r>
            <a:r>
              <a:rPr lang="en-GB" baseline="0" dirty="0" smtClean="0"/>
              <a:t> is to just write a search algorithm. </a:t>
            </a:r>
            <a:endParaRPr lang="en-GB" dirty="0"/>
          </a:p>
        </p:txBody>
      </p:sp>
      <p:sp>
        <p:nvSpPr>
          <p:cNvPr id="4" name="Slide Number Placeholder 3"/>
          <p:cNvSpPr>
            <a:spLocks noGrp="1"/>
          </p:cNvSpPr>
          <p:nvPr>
            <p:ph type="sldNum" sz="quarter" idx="10"/>
          </p:nvPr>
        </p:nvSpPr>
        <p:spPr/>
        <p:txBody>
          <a:bodyPr/>
          <a:lstStyle/>
          <a:p>
            <a:fld id="{9F63000F-5882-4879-AD32-A09DD9D9F02E}" type="slidenum">
              <a:rPr lang="en-GB" smtClean="0"/>
              <a:t>11</a:t>
            </a:fld>
            <a:endParaRPr lang="en-GB"/>
          </a:p>
        </p:txBody>
      </p:sp>
    </p:spTree>
    <p:extLst>
      <p:ext uri="{BB962C8B-B14F-4D97-AF65-F5344CB8AC3E}">
        <p14:creationId xmlns:p14="http://schemas.microsoft.com/office/powerpoint/2010/main" val="88939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FE5767-4BF3-407E-AFEB-AFC02688D8E5}" type="datetime1">
              <a:rPr lang="en-GB" smtClean="0"/>
              <a:t>24/09/2013</a:t>
            </a:fld>
            <a:endParaRPr lang="en-GB"/>
          </a:p>
        </p:txBody>
      </p:sp>
      <p:sp>
        <p:nvSpPr>
          <p:cNvPr id="5" name="Footer Placeholder 4"/>
          <p:cNvSpPr>
            <a:spLocks noGrp="1"/>
          </p:cNvSpPr>
          <p:nvPr>
            <p:ph type="ftr" sz="quarter" idx="11"/>
          </p:nvPr>
        </p:nvSpPr>
        <p:spPr/>
        <p:txBody>
          <a:bodyPr/>
          <a:lstStyle/>
          <a:p>
            <a:r>
              <a:rPr lang="en-GB" smtClean="0"/>
              <a:t>John Woodward University of Stirling</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103847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0EA66F-4BC7-467E-AB1F-EBCE13B2C5C6}" type="datetime1">
              <a:rPr lang="en-GB" smtClean="0"/>
              <a:t>24/09/2013</a:t>
            </a:fld>
            <a:endParaRPr lang="en-GB"/>
          </a:p>
        </p:txBody>
      </p:sp>
      <p:sp>
        <p:nvSpPr>
          <p:cNvPr id="5" name="Footer Placeholder 4"/>
          <p:cNvSpPr>
            <a:spLocks noGrp="1"/>
          </p:cNvSpPr>
          <p:nvPr>
            <p:ph type="ftr" sz="quarter" idx="11"/>
          </p:nvPr>
        </p:nvSpPr>
        <p:spPr/>
        <p:txBody>
          <a:bodyPr/>
          <a:lstStyle/>
          <a:p>
            <a:r>
              <a:rPr lang="en-GB" smtClean="0"/>
              <a:t>John Woodward University of Stirling</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192197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EEB8DF-0F2E-4200-81AD-B80F2CAD7DD3}" type="datetime1">
              <a:rPr lang="en-GB" smtClean="0"/>
              <a:t>24/09/2013</a:t>
            </a:fld>
            <a:endParaRPr lang="en-GB"/>
          </a:p>
        </p:txBody>
      </p:sp>
      <p:sp>
        <p:nvSpPr>
          <p:cNvPr id="5" name="Footer Placeholder 4"/>
          <p:cNvSpPr>
            <a:spLocks noGrp="1"/>
          </p:cNvSpPr>
          <p:nvPr>
            <p:ph type="ftr" sz="quarter" idx="11"/>
          </p:nvPr>
        </p:nvSpPr>
        <p:spPr/>
        <p:txBody>
          <a:bodyPr/>
          <a:lstStyle/>
          <a:p>
            <a:r>
              <a:rPr lang="en-GB" smtClean="0"/>
              <a:t>John Woodward University of Stirling</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50497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0F58EB-A12D-4191-A599-9E73FA2F4061}" type="datetime1">
              <a:rPr lang="en-GB" smtClean="0"/>
              <a:t>24/09/2013</a:t>
            </a:fld>
            <a:endParaRPr lang="en-GB"/>
          </a:p>
        </p:txBody>
      </p:sp>
      <p:sp>
        <p:nvSpPr>
          <p:cNvPr id="5" name="Footer Placeholder 4"/>
          <p:cNvSpPr>
            <a:spLocks noGrp="1"/>
          </p:cNvSpPr>
          <p:nvPr>
            <p:ph type="ftr" sz="quarter" idx="11"/>
          </p:nvPr>
        </p:nvSpPr>
        <p:spPr/>
        <p:txBody>
          <a:bodyPr/>
          <a:lstStyle/>
          <a:p>
            <a:r>
              <a:rPr lang="en-GB" smtClean="0"/>
              <a:t>John Woodward University of Stirling</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294628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D33B7-EE58-44E9-8384-F40D84F1D7B0}" type="datetime1">
              <a:rPr lang="en-GB" smtClean="0"/>
              <a:t>24/09/2013</a:t>
            </a:fld>
            <a:endParaRPr lang="en-GB"/>
          </a:p>
        </p:txBody>
      </p:sp>
      <p:sp>
        <p:nvSpPr>
          <p:cNvPr id="5" name="Footer Placeholder 4"/>
          <p:cNvSpPr>
            <a:spLocks noGrp="1"/>
          </p:cNvSpPr>
          <p:nvPr>
            <p:ph type="ftr" sz="quarter" idx="11"/>
          </p:nvPr>
        </p:nvSpPr>
        <p:spPr/>
        <p:txBody>
          <a:bodyPr/>
          <a:lstStyle/>
          <a:p>
            <a:r>
              <a:rPr lang="en-GB" smtClean="0"/>
              <a:t>John Woodward University of Stirling</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343049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B58322-38DF-4A9A-B35E-AF6D4590579B}" type="datetime1">
              <a:rPr lang="en-GB" smtClean="0"/>
              <a:t>24/09/2013</a:t>
            </a:fld>
            <a:endParaRPr lang="en-GB"/>
          </a:p>
        </p:txBody>
      </p:sp>
      <p:sp>
        <p:nvSpPr>
          <p:cNvPr id="6" name="Footer Placeholder 5"/>
          <p:cNvSpPr>
            <a:spLocks noGrp="1"/>
          </p:cNvSpPr>
          <p:nvPr>
            <p:ph type="ftr" sz="quarter" idx="11"/>
          </p:nvPr>
        </p:nvSpPr>
        <p:spPr/>
        <p:txBody>
          <a:bodyPr/>
          <a:lstStyle/>
          <a:p>
            <a:r>
              <a:rPr lang="en-GB" smtClean="0"/>
              <a:t>John Woodward University of Stirling</a:t>
            </a:r>
            <a:endParaRPr lang="en-GB"/>
          </a:p>
        </p:txBody>
      </p:sp>
      <p:sp>
        <p:nvSpPr>
          <p:cNvPr id="7" name="Slide Number Placeholder 6"/>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13428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32811C-EAD4-4CB0-B589-50CBA8505073}" type="datetime1">
              <a:rPr lang="en-GB" smtClean="0"/>
              <a:t>24/09/2013</a:t>
            </a:fld>
            <a:endParaRPr lang="en-GB"/>
          </a:p>
        </p:txBody>
      </p:sp>
      <p:sp>
        <p:nvSpPr>
          <p:cNvPr id="8" name="Footer Placeholder 7"/>
          <p:cNvSpPr>
            <a:spLocks noGrp="1"/>
          </p:cNvSpPr>
          <p:nvPr>
            <p:ph type="ftr" sz="quarter" idx="11"/>
          </p:nvPr>
        </p:nvSpPr>
        <p:spPr/>
        <p:txBody>
          <a:bodyPr/>
          <a:lstStyle/>
          <a:p>
            <a:r>
              <a:rPr lang="en-GB" smtClean="0"/>
              <a:t>John Woodward University of Stirling</a:t>
            </a:r>
            <a:endParaRPr lang="en-GB"/>
          </a:p>
        </p:txBody>
      </p:sp>
      <p:sp>
        <p:nvSpPr>
          <p:cNvPr id="9" name="Slide Number Placeholder 8"/>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188882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D2FB2F-7F10-4862-AD2B-FF34AD65CDF4}" type="datetime1">
              <a:rPr lang="en-GB" smtClean="0"/>
              <a:t>24/09/2013</a:t>
            </a:fld>
            <a:endParaRPr lang="en-GB"/>
          </a:p>
        </p:txBody>
      </p:sp>
      <p:sp>
        <p:nvSpPr>
          <p:cNvPr id="4" name="Footer Placeholder 3"/>
          <p:cNvSpPr>
            <a:spLocks noGrp="1"/>
          </p:cNvSpPr>
          <p:nvPr>
            <p:ph type="ftr" sz="quarter" idx="11"/>
          </p:nvPr>
        </p:nvSpPr>
        <p:spPr/>
        <p:txBody>
          <a:bodyPr/>
          <a:lstStyle/>
          <a:p>
            <a:r>
              <a:rPr lang="en-GB" smtClean="0"/>
              <a:t>John Woodward University of Stirling</a:t>
            </a:r>
            <a:endParaRPr lang="en-GB"/>
          </a:p>
        </p:txBody>
      </p:sp>
      <p:sp>
        <p:nvSpPr>
          <p:cNvPr id="5" name="Slide Number Placeholder 4"/>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369395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C567C-068F-4656-BCBC-AF7D87296473}" type="datetime1">
              <a:rPr lang="en-GB" smtClean="0"/>
              <a:t>24/09/2013</a:t>
            </a:fld>
            <a:endParaRPr lang="en-GB"/>
          </a:p>
        </p:txBody>
      </p:sp>
      <p:sp>
        <p:nvSpPr>
          <p:cNvPr id="3" name="Footer Placeholder 2"/>
          <p:cNvSpPr>
            <a:spLocks noGrp="1"/>
          </p:cNvSpPr>
          <p:nvPr>
            <p:ph type="ftr" sz="quarter" idx="11"/>
          </p:nvPr>
        </p:nvSpPr>
        <p:spPr/>
        <p:txBody>
          <a:bodyPr/>
          <a:lstStyle/>
          <a:p>
            <a:r>
              <a:rPr lang="en-GB" smtClean="0"/>
              <a:t>John Woodward University of Stirling</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426431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160F-959E-4218-A737-24FB062ECB0A}" type="datetime1">
              <a:rPr lang="en-GB" smtClean="0"/>
              <a:t>24/09/2013</a:t>
            </a:fld>
            <a:endParaRPr lang="en-GB"/>
          </a:p>
        </p:txBody>
      </p:sp>
      <p:sp>
        <p:nvSpPr>
          <p:cNvPr id="6" name="Footer Placeholder 5"/>
          <p:cNvSpPr>
            <a:spLocks noGrp="1"/>
          </p:cNvSpPr>
          <p:nvPr>
            <p:ph type="ftr" sz="quarter" idx="11"/>
          </p:nvPr>
        </p:nvSpPr>
        <p:spPr/>
        <p:txBody>
          <a:bodyPr/>
          <a:lstStyle/>
          <a:p>
            <a:r>
              <a:rPr lang="en-GB" smtClean="0"/>
              <a:t>John Woodward University of Stirling</a:t>
            </a:r>
            <a:endParaRPr lang="en-GB"/>
          </a:p>
        </p:txBody>
      </p:sp>
      <p:sp>
        <p:nvSpPr>
          <p:cNvPr id="7" name="Slide Number Placeholder 6"/>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39857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016EB-C552-4C1B-AED5-356FD22766AD}" type="datetime1">
              <a:rPr lang="en-GB" smtClean="0"/>
              <a:t>24/09/2013</a:t>
            </a:fld>
            <a:endParaRPr lang="en-GB"/>
          </a:p>
        </p:txBody>
      </p:sp>
      <p:sp>
        <p:nvSpPr>
          <p:cNvPr id="6" name="Footer Placeholder 5"/>
          <p:cNvSpPr>
            <a:spLocks noGrp="1"/>
          </p:cNvSpPr>
          <p:nvPr>
            <p:ph type="ftr" sz="quarter" idx="11"/>
          </p:nvPr>
        </p:nvSpPr>
        <p:spPr/>
        <p:txBody>
          <a:bodyPr/>
          <a:lstStyle/>
          <a:p>
            <a:r>
              <a:rPr lang="en-GB" smtClean="0"/>
              <a:t>John Woodward University of Stirling</a:t>
            </a:r>
            <a:endParaRPr lang="en-GB"/>
          </a:p>
        </p:txBody>
      </p:sp>
      <p:sp>
        <p:nvSpPr>
          <p:cNvPr id="7" name="Slide Number Placeholder 6"/>
          <p:cNvSpPr>
            <a:spLocks noGrp="1"/>
          </p:cNvSpPr>
          <p:nvPr>
            <p:ph type="sldNum" sz="quarter" idx="12"/>
          </p:nvPr>
        </p:nvSpPr>
        <p:spPr/>
        <p:txBody>
          <a:bodyPr/>
          <a:lstStyle/>
          <a:p>
            <a:fld id="{068B9CB0-4C56-43B1-8FC9-F9CC48F9C60C}" type="slidenum">
              <a:rPr lang="en-GB" smtClean="0"/>
              <a:t>‹#›</a:t>
            </a:fld>
            <a:endParaRPr lang="en-GB"/>
          </a:p>
        </p:txBody>
      </p:sp>
    </p:spTree>
    <p:extLst>
      <p:ext uri="{BB962C8B-B14F-4D97-AF65-F5344CB8AC3E}">
        <p14:creationId xmlns:p14="http://schemas.microsoft.com/office/powerpoint/2010/main" val="212283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E9061-278D-420A-8018-E90D545093DB}" type="datetime1">
              <a:rPr lang="en-GB" smtClean="0"/>
              <a:t>24/09/2013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John Woodward University of Stirling</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9CB0-4C56-43B1-8FC9-F9CC48F9C60C}" type="slidenum">
              <a:rPr lang="en-GB" smtClean="0"/>
              <a:t>‹#›</a:t>
            </a:fld>
            <a:endParaRPr lang="en-GB"/>
          </a:p>
        </p:txBody>
      </p:sp>
    </p:spTree>
    <p:extLst>
      <p:ext uri="{BB962C8B-B14F-4D97-AF65-F5344CB8AC3E}">
        <p14:creationId xmlns:p14="http://schemas.microsoft.com/office/powerpoint/2010/main" val="55670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holar.google.com/citations?user=BUzKxsoAAAAJ" TargetMode="External"/><Relationship Id="rId2" Type="http://schemas.openxmlformats.org/officeDocument/2006/relationships/hyperlink" Target="http://citeseerx.ist.psu.edu/stats/authors?all=true" TargetMode="External"/><Relationship Id="rId1" Type="http://schemas.openxmlformats.org/officeDocument/2006/relationships/slideLayout" Target="../slideLayouts/slideLayout2.xml"/><Relationship Id="rId4" Type="http://schemas.openxmlformats.org/officeDocument/2006/relationships/hyperlink" Target="http://www-illigal.ge.uiuc.edu/goldberg/d-goldberg.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556792"/>
            <a:ext cx="7772400" cy="1470025"/>
          </a:xfrm>
        </p:spPr>
        <p:txBody>
          <a:bodyPr>
            <a:normAutofit fontScale="90000"/>
          </a:bodyPr>
          <a:lstStyle/>
          <a:p>
            <a:r>
              <a:rPr lang="en-GB" b="1" dirty="0" smtClean="0"/>
              <a:t>In this paper we propose 10,000,</a:t>
            </a:r>
            <a:r>
              <a:rPr lang="en-GB" b="1" dirty="0" smtClean="0">
                <a:solidFill>
                  <a:srgbClr val="00B050"/>
                </a:solidFill>
              </a:rPr>
              <a:t>000</a:t>
            </a:r>
            <a:r>
              <a:rPr lang="en-GB" b="1" dirty="0" smtClean="0"/>
              <a:t> algorithms: </a:t>
            </a:r>
            <a:r>
              <a:rPr lang="en-GB" dirty="0" smtClean="0"/>
              <a:t/>
            </a:r>
            <a:br>
              <a:rPr lang="en-GB" dirty="0" smtClean="0"/>
            </a:br>
            <a:r>
              <a:rPr lang="en-GB" dirty="0" smtClean="0"/>
              <a:t>The (</a:t>
            </a:r>
            <a:r>
              <a:rPr lang="en-GB" i="1" dirty="0" smtClean="0"/>
              <a:t>semi-</a:t>
            </a:r>
            <a:r>
              <a:rPr lang="en-GB" dirty="0" smtClean="0"/>
              <a:t>)automatic design of (</a:t>
            </a:r>
            <a:r>
              <a:rPr lang="en-GB" i="1" dirty="0" smtClean="0"/>
              <a:t>heuristic</a:t>
            </a:r>
            <a:r>
              <a:rPr lang="en-GB" dirty="0" smtClean="0"/>
              <a:t>) algorithms</a:t>
            </a:r>
            <a:endParaRPr lang="en-GB" dirty="0"/>
          </a:p>
        </p:txBody>
      </p:sp>
      <p:sp>
        <p:nvSpPr>
          <p:cNvPr id="3" name="Subtitle 2"/>
          <p:cNvSpPr>
            <a:spLocks noGrp="1"/>
          </p:cNvSpPr>
          <p:nvPr>
            <p:ph type="subTitle" idx="1"/>
          </p:nvPr>
        </p:nvSpPr>
        <p:spPr>
          <a:xfrm>
            <a:off x="1331640" y="4149080"/>
            <a:ext cx="6400800" cy="1752600"/>
          </a:xfrm>
        </p:spPr>
        <p:txBody>
          <a:bodyPr>
            <a:noAutofit/>
          </a:bodyPr>
          <a:lstStyle/>
          <a:p>
            <a:r>
              <a:rPr lang="en-GB" sz="2800" dirty="0" smtClean="0">
                <a:solidFill>
                  <a:srgbClr val="00B050"/>
                </a:solidFill>
              </a:rPr>
              <a:t>Introducing John Woodward</a:t>
            </a:r>
          </a:p>
          <a:p>
            <a:r>
              <a:rPr lang="en-GB" sz="2800" dirty="0" smtClean="0"/>
              <a:t>Edmund Burke, Gabriela Ochoa, Jerry Swan, Matt Hyde, Graham Kendall, Ender </a:t>
            </a:r>
            <a:r>
              <a:rPr lang="en-GB" sz="2800" dirty="0" err="1" smtClean="0"/>
              <a:t>Ozcan</a:t>
            </a:r>
            <a:r>
              <a:rPr lang="en-GB" sz="2800" dirty="0" smtClean="0"/>
              <a:t>, Jingpeng Li, Libin Hong </a:t>
            </a:r>
          </a:p>
          <a:p>
            <a:r>
              <a:rPr lang="en-GB" sz="2800" b="1" dirty="0" smtClean="0"/>
              <a:t>John.Woodward@cs.stir.ac.uk</a:t>
            </a:r>
            <a:endParaRPr lang="en-GB" sz="2800" b="1" dirty="0"/>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1</a:t>
            </a:fld>
            <a:endParaRPr lang="en-GB"/>
          </a:p>
        </p:txBody>
      </p:sp>
      <p:sp>
        <p:nvSpPr>
          <p:cNvPr id="4" name="Date Placeholder 3"/>
          <p:cNvSpPr>
            <a:spLocks noGrp="1"/>
          </p:cNvSpPr>
          <p:nvPr>
            <p:ph type="dt" sz="half" idx="10"/>
          </p:nvPr>
        </p:nvSpPr>
        <p:spPr/>
        <p:txBody>
          <a:bodyPr/>
          <a:lstStyle/>
          <a:p>
            <a:fld id="{D6B24F65-F119-4284-B433-EC9FBE90BDEF}" type="datetime1">
              <a:rPr lang="en-GB" smtClean="0"/>
              <a:t>24/09/2013</a:t>
            </a:fld>
            <a:endParaRPr lang="en-GB"/>
          </a:p>
        </p:txBody>
      </p:sp>
    </p:spTree>
    <p:extLst>
      <p:ext uri="{BB962C8B-B14F-4D97-AF65-F5344CB8AC3E}">
        <p14:creationId xmlns:p14="http://schemas.microsoft.com/office/powerpoint/2010/main" val="329507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8"/>
            <a:ext cx="9144000" cy="1143000"/>
          </a:xfrm>
        </p:spPr>
        <p:txBody>
          <a:bodyPr>
            <a:normAutofit fontScale="90000"/>
          </a:bodyPr>
          <a:lstStyle/>
          <a:p>
            <a:r>
              <a:rPr lang="en-GB" b="1" dirty="0" smtClean="0"/>
              <a:t>(Linear) </a:t>
            </a:r>
            <a:r>
              <a:rPr lang="en-GB" b="1" dirty="0"/>
              <a:t>Genetic </a:t>
            </a:r>
            <a:r>
              <a:rPr lang="en-GB" b="1" dirty="0" smtClean="0"/>
              <a:t>Programming (Programs)</a:t>
            </a:r>
            <a:endParaRPr lang="en-GB" b="1" dirty="0"/>
          </a:p>
        </p:txBody>
      </p:sp>
      <p:grpSp>
        <p:nvGrpSpPr>
          <p:cNvPr id="9" name="Group 8"/>
          <p:cNvGrpSpPr/>
          <p:nvPr/>
        </p:nvGrpSpPr>
        <p:grpSpPr>
          <a:xfrm>
            <a:off x="2924353" y="1247915"/>
            <a:ext cx="2627707" cy="2308325"/>
            <a:chOff x="3516411" y="2020198"/>
            <a:chExt cx="2627707" cy="2308325"/>
          </a:xfrm>
        </p:grpSpPr>
        <p:sp>
          <p:nvSpPr>
            <p:cNvPr id="4" name="TextBox 3"/>
            <p:cNvSpPr txBox="1"/>
            <p:nvPr/>
          </p:nvSpPr>
          <p:spPr>
            <a:xfrm>
              <a:off x="3516411" y="2020198"/>
              <a:ext cx="2627707" cy="830997"/>
            </a:xfrm>
            <a:prstGeom prst="rect">
              <a:avLst/>
            </a:prstGeom>
            <a:noFill/>
          </p:spPr>
          <p:txBody>
            <a:bodyPr wrap="none" rtlCol="0">
              <a:spAutoFit/>
            </a:bodyPr>
            <a:lstStyle/>
            <a:p>
              <a:r>
                <a:rPr lang="en-GB" sz="2400" b="1" dirty="0" smtClean="0">
                  <a:solidFill>
                    <a:srgbClr val="00B050"/>
                  </a:solidFill>
                </a:rPr>
                <a:t>Breed a population</a:t>
              </a:r>
            </a:p>
            <a:p>
              <a:r>
                <a:rPr lang="en-GB" sz="2400" b="1" dirty="0">
                  <a:solidFill>
                    <a:srgbClr val="00B050"/>
                  </a:solidFill>
                </a:rPr>
                <a:t>o</a:t>
              </a:r>
              <a:r>
                <a:rPr lang="en-GB" sz="2400" b="1" dirty="0" smtClean="0">
                  <a:solidFill>
                    <a:srgbClr val="00B050"/>
                  </a:solidFill>
                </a:rPr>
                <a:t>f PROGRAMS.</a:t>
              </a:r>
              <a:endParaRPr lang="en-GB" sz="2400" b="1" dirty="0">
                <a:solidFill>
                  <a:srgbClr val="00B050"/>
                </a:solidFill>
              </a:endParaRPr>
            </a:p>
          </p:txBody>
        </p:sp>
        <p:sp>
          <p:nvSpPr>
            <p:cNvPr id="5" name="TextBox 4"/>
            <p:cNvSpPr txBox="1"/>
            <p:nvPr/>
          </p:nvSpPr>
          <p:spPr>
            <a:xfrm>
              <a:off x="3600088" y="2851195"/>
              <a:ext cx="2460354" cy="1477328"/>
            </a:xfrm>
            <a:prstGeom prst="rect">
              <a:avLst/>
            </a:prstGeom>
            <a:noFill/>
            <a:ln w="9525">
              <a:solidFill>
                <a:schemeClr val="tx1"/>
              </a:solidFill>
            </a:ln>
          </p:spPr>
          <p:txBody>
            <a:bodyPr wrap="none" rtlCol="0">
              <a:spAutoFit/>
            </a:bodyPr>
            <a:lstStyle/>
            <a:p>
              <a:r>
                <a:rPr lang="en-GB" dirty="0" err="1" smtClean="0"/>
                <a:t>Inc</a:t>
              </a:r>
              <a:r>
                <a:rPr lang="en-GB" dirty="0" smtClean="0"/>
                <a:t> R1, R2=R4*R4…</a:t>
              </a:r>
            </a:p>
            <a:p>
              <a:r>
                <a:rPr lang="en-GB" dirty="0" err="1" smtClean="0"/>
                <a:t>Rpt</a:t>
              </a:r>
              <a:r>
                <a:rPr lang="en-GB" dirty="0" smtClean="0"/>
                <a:t> R1</a:t>
              </a:r>
              <a:r>
                <a:rPr lang="en-GB" dirty="0"/>
                <a:t>, </a:t>
              </a:r>
              <a:r>
                <a:rPr lang="en-GB" dirty="0" err="1" smtClean="0"/>
                <a:t>Clr</a:t>
              </a:r>
              <a:r>
                <a:rPr lang="en-GB" dirty="0" smtClean="0"/>
                <a:t> R4,Cpy R2 R4</a:t>
              </a:r>
              <a:endParaRPr lang="en-GB" dirty="0"/>
            </a:p>
            <a:p>
              <a:r>
                <a:rPr lang="en-GB" dirty="0" smtClean="0"/>
                <a:t>R4=</a:t>
              </a:r>
              <a:r>
                <a:rPr lang="en-GB" dirty="0" err="1" smtClean="0"/>
                <a:t>Rnd</a:t>
              </a:r>
              <a:r>
                <a:rPr lang="en-GB" dirty="0" smtClean="0"/>
                <a:t>, R5=</a:t>
              </a:r>
              <a:r>
                <a:rPr lang="en-GB" dirty="0" err="1" smtClean="0"/>
                <a:t>Rnd</a:t>
              </a:r>
              <a:r>
                <a:rPr lang="en-GB" dirty="0" smtClean="0"/>
                <a:t>,…</a:t>
              </a:r>
            </a:p>
            <a:p>
              <a:r>
                <a:rPr lang="en-GB" dirty="0" smtClean="0"/>
                <a:t>If R1&lt;R2 </a:t>
              </a:r>
              <a:r>
                <a:rPr lang="en-GB" dirty="0" err="1" smtClean="0"/>
                <a:t>inc</a:t>
              </a:r>
              <a:r>
                <a:rPr lang="en-GB" dirty="0" smtClean="0"/>
                <a:t> R3,</a:t>
              </a:r>
            </a:p>
            <a:p>
              <a:r>
                <a:rPr lang="en-GB" dirty="0" smtClean="0"/>
                <a:t>…</a:t>
              </a:r>
            </a:p>
          </p:txBody>
        </p:sp>
      </p:grpSp>
      <p:sp>
        <p:nvSpPr>
          <p:cNvPr id="6" name="TextBox 5"/>
          <p:cNvSpPr txBox="1"/>
          <p:nvPr/>
        </p:nvSpPr>
        <p:spPr>
          <a:xfrm>
            <a:off x="5468384" y="3883948"/>
            <a:ext cx="3291259" cy="2308324"/>
          </a:xfrm>
          <a:prstGeom prst="rect">
            <a:avLst/>
          </a:prstGeom>
          <a:noFill/>
          <a:ln w="9525">
            <a:solidFill>
              <a:schemeClr val="tx1"/>
            </a:solidFill>
          </a:ln>
        </p:spPr>
        <p:txBody>
          <a:bodyPr wrap="square" rtlCol="0">
            <a:spAutoFit/>
          </a:bodyPr>
          <a:lstStyle/>
          <a:p>
            <a:r>
              <a:rPr lang="en-GB" sz="2400" dirty="0" smtClean="0"/>
              <a:t>2. </a:t>
            </a:r>
            <a:r>
              <a:rPr lang="en-GB" sz="2400" b="1" dirty="0" smtClean="0">
                <a:solidFill>
                  <a:srgbClr val="FF0000"/>
                </a:solidFill>
              </a:rPr>
              <a:t>Select</a:t>
            </a:r>
            <a:r>
              <a:rPr lang="en-GB" sz="2400" dirty="0" smtClean="0">
                <a:solidFill>
                  <a:srgbClr val="FF0000"/>
                </a:solidFill>
              </a:rPr>
              <a:t> </a:t>
            </a:r>
            <a:r>
              <a:rPr lang="en-GB" sz="2400" dirty="0" smtClean="0"/>
              <a:t>the better/best with higher probability from the population to be promoted to the next generation. Discard the worst.</a:t>
            </a:r>
          </a:p>
        </p:txBody>
      </p:sp>
      <p:sp>
        <p:nvSpPr>
          <p:cNvPr id="7" name="TextBox 6"/>
          <p:cNvSpPr txBox="1"/>
          <p:nvPr/>
        </p:nvSpPr>
        <p:spPr>
          <a:xfrm>
            <a:off x="2895476" y="3671322"/>
            <a:ext cx="2308942" cy="3046988"/>
          </a:xfrm>
          <a:prstGeom prst="rect">
            <a:avLst/>
          </a:prstGeom>
          <a:noFill/>
          <a:ln w="9525">
            <a:solidFill>
              <a:schemeClr val="tx1"/>
            </a:solidFill>
          </a:ln>
        </p:spPr>
        <p:txBody>
          <a:bodyPr wrap="square" rtlCol="0">
            <a:spAutoFit/>
          </a:bodyPr>
          <a:lstStyle/>
          <a:p>
            <a:r>
              <a:rPr lang="en-GB" sz="2400" dirty="0" smtClean="0"/>
              <a:t>3. </a:t>
            </a:r>
            <a:r>
              <a:rPr lang="en-GB" sz="2400" b="1" dirty="0" smtClean="0">
                <a:solidFill>
                  <a:srgbClr val="FF0000"/>
                </a:solidFill>
              </a:rPr>
              <a:t>Mutate</a:t>
            </a:r>
            <a:r>
              <a:rPr lang="en-GB" sz="2400" dirty="0" smtClean="0">
                <a:solidFill>
                  <a:srgbClr val="FF0000"/>
                </a:solidFill>
              </a:rPr>
              <a:t> </a:t>
            </a:r>
            <a:r>
              <a:rPr lang="en-GB" sz="2400" dirty="0" smtClean="0"/>
              <a:t>each individual</a:t>
            </a:r>
          </a:p>
          <a:p>
            <a:r>
              <a:rPr lang="en-GB" sz="2400" dirty="0" err="1"/>
              <a:t>Rpt</a:t>
            </a:r>
            <a:r>
              <a:rPr lang="en-GB" sz="2400" dirty="0"/>
              <a:t> </a:t>
            </a:r>
            <a:r>
              <a:rPr lang="en-GB" sz="2400" dirty="0" smtClean="0"/>
              <a:t>R1 R2, </a:t>
            </a:r>
            <a:r>
              <a:rPr lang="en-GB" sz="2400" dirty="0" err="1"/>
              <a:t>Clr</a:t>
            </a:r>
            <a:r>
              <a:rPr lang="en-GB" sz="2400" dirty="0"/>
              <a:t> R4</a:t>
            </a:r>
            <a:r>
              <a:rPr lang="en-GB" sz="2400" dirty="0" smtClean="0"/>
              <a:t>, </a:t>
            </a:r>
            <a:r>
              <a:rPr lang="en-GB" sz="2400" dirty="0" err="1" smtClean="0">
                <a:solidFill>
                  <a:srgbClr val="FF0000"/>
                </a:solidFill>
              </a:rPr>
              <a:t>Cpy</a:t>
            </a:r>
            <a:r>
              <a:rPr lang="en-GB" sz="2400" dirty="0" smtClean="0">
                <a:solidFill>
                  <a:srgbClr val="FF0000"/>
                </a:solidFill>
              </a:rPr>
              <a:t> </a:t>
            </a:r>
            <a:r>
              <a:rPr lang="en-GB" sz="2400" dirty="0">
                <a:solidFill>
                  <a:srgbClr val="FF0000"/>
                </a:solidFill>
              </a:rPr>
              <a:t>R2 R4</a:t>
            </a:r>
            <a:endParaRPr lang="en-GB" sz="2400" dirty="0" smtClean="0">
              <a:solidFill>
                <a:srgbClr val="FF0000"/>
              </a:solidFill>
            </a:endParaRPr>
          </a:p>
          <a:p>
            <a:r>
              <a:rPr lang="en-GB" sz="2400" dirty="0" smtClean="0"/>
              <a:t>One point mutation</a:t>
            </a:r>
          </a:p>
          <a:p>
            <a:r>
              <a:rPr lang="en-GB" sz="2400" dirty="0" err="1"/>
              <a:t>Rpt</a:t>
            </a:r>
            <a:r>
              <a:rPr lang="en-GB" sz="2400" dirty="0"/>
              <a:t> </a:t>
            </a:r>
            <a:r>
              <a:rPr lang="en-GB" sz="2400" dirty="0" smtClean="0"/>
              <a:t>R1 R2, </a:t>
            </a:r>
            <a:r>
              <a:rPr lang="en-GB" sz="2400" dirty="0" err="1"/>
              <a:t>Clr</a:t>
            </a:r>
            <a:r>
              <a:rPr lang="en-GB" sz="2400" dirty="0"/>
              <a:t> </a:t>
            </a:r>
            <a:r>
              <a:rPr lang="en-GB" sz="2400" dirty="0" smtClean="0"/>
              <a:t>R4, </a:t>
            </a:r>
            <a:r>
              <a:rPr lang="en-GB" sz="2400" dirty="0" smtClean="0">
                <a:solidFill>
                  <a:srgbClr val="FF0000"/>
                </a:solidFill>
              </a:rPr>
              <a:t>STP</a:t>
            </a:r>
          </a:p>
        </p:txBody>
      </p:sp>
      <p:sp>
        <p:nvSpPr>
          <p:cNvPr id="8" name="TextBox 7"/>
          <p:cNvSpPr txBox="1"/>
          <p:nvPr/>
        </p:nvSpPr>
        <p:spPr>
          <a:xfrm>
            <a:off x="5893593" y="1432581"/>
            <a:ext cx="2232248" cy="2308324"/>
          </a:xfrm>
          <a:prstGeom prst="rect">
            <a:avLst/>
          </a:prstGeom>
          <a:noFill/>
          <a:ln w="9525">
            <a:solidFill>
              <a:schemeClr val="tx1"/>
            </a:solidFill>
          </a:ln>
        </p:spPr>
        <p:txBody>
          <a:bodyPr wrap="square" rtlCol="0">
            <a:spAutoFit/>
          </a:bodyPr>
          <a:lstStyle/>
          <a:p>
            <a:r>
              <a:rPr lang="en-GB" sz="2400" dirty="0" smtClean="0"/>
              <a:t>1. Assign a </a:t>
            </a:r>
          </a:p>
          <a:p>
            <a:r>
              <a:rPr lang="en-GB" sz="2400" b="1" dirty="0" smtClean="0">
                <a:solidFill>
                  <a:srgbClr val="FF0000"/>
                </a:solidFill>
              </a:rPr>
              <a:t>Fitness</a:t>
            </a:r>
            <a:r>
              <a:rPr lang="en-GB" sz="2400" dirty="0" smtClean="0">
                <a:solidFill>
                  <a:srgbClr val="FF0000"/>
                </a:solidFill>
              </a:rPr>
              <a:t> </a:t>
            </a:r>
            <a:r>
              <a:rPr lang="en-GB" sz="2400" dirty="0" smtClean="0"/>
              <a:t>value </a:t>
            </a:r>
          </a:p>
          <a:p>
            <a:r>
              <a:rPr lang="en-GB" sz="2400" dirty="0" smtClean="0"/>
              <a:t>to each program, </a:t>
            </a:r>
          </a:p>
          <a:p>
            <a:r>
              <a:rPr lang="en-GB" sz="2400" dirty="0" smtClean="0"/>
              <a:t>Fit(</a:t>
            </a:r>
            <a:r>
              <a:rPr lang="en-GB" sz="2400" dirty="0" err="1" smtClean="0"/>
              <a:t>Rpt</a:t>
            </a:r>
            <a:r>
              <a:rPr lang="en-GB" sz="2400" dirty="0" smtClean="0"/>
              <a:t> </a:t>
            </a:r>
            <a:r>
              <a:rPr lang="en-GB" sz="2400" dirty="0"/>
              <a:t>R1, </a:t>
            </a:r>
            <a:r>
              <a:rPr lang="en-GB" sz="2400" dirty="0" err="1"/>
              <a:t>Clr</a:t>
            </a:r>
            <a:r>
              <a:rPr lang="en-GB" sz="2400" dirty="0"/>
              <a:t> R4</a:t>
            </a:r>
            <a:r>
              <a:rPr lang="en-GB" sz="2400" dirty="0" smtClean="0"/>
              <a:t>,…) =  99.99</a:t>
            </a:r>
          </a:p>
        </p:txBody>
      </p:sp>
      <p:sp>
        <p:nvSpPr>
          <p:cNvPr id="10" name="TextBox 9"/>
          <p:cNvSpPr txBox="1"/>
          <p:nvPr/>
        </p:nvSpPr>
        <p:spPr>
          <a:xfrm>
            <a:off x="395536" y="3129619"/>
            <a:ext cx="2232248" cy="1200329"/>
          </a:xfrm>
          <a:prstGeom prst="rect">
            <a:avLst/>
          </a:prstGeom>
          <a:noFill/>
          <a:ln w="9525">
            <a:solidFill>
              <a:schemeClr val="tx1"/>
            </a:solidFill>
          </a:ln>
        </p:spPr>
        <p:txBody>
          <a:bodyPr wrap="square" rtlCol="0">
            <a:spAutoFit/>
          </a:bodyPr>
          <a:lstStyle/>
          <a:p>
            <a:r>
              <a:rPr lang="en-GB" sz="2400" dirty="0" smtClean="0"/>
              <a:t>Programs for </a:t>
            </a:r>
          </a:p>
          <a:p>
            <a:r>
              <a:rPr lang="en-GB" sz="2400" b="1" dirty="0" smtClean="0"/>
              <a:t>Classification</a:t>
            </a:r>
            <a:r>
              <a:rPr lang="en-GB" sz="2400" dirty="0" smtClean="0"/>
              <a:t>,</a:t>
            </a:r>
          </a:p>
          <a:p>
            <a:r>
              <a:rPr lang="en-GB" sz="2400" dirty="0"/>
              <a:t>a</a:t>
            </a:r>
            <a:r>
              <a:rPr lang="en-GB" sz="2400" dirty="0" smtClean="0"/>
              <a:t>nd </a:t>
            </a:r>
            <a:r>
              <a:rPr lang="en-GB" sz="2400" b="1" dirty="0" smtClean="0"/>
              <a:t>Regression</a:t>
            </a:r>
            <a:r>
              <a:rPr lang="en-GB" sz="2400" dirty="0" smtClean="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98" y="1338919"/>
            <a:ext cx="2552700" cy="1790700"/>
          </a:xfrm>
          <a:prstGeom prst="rect">
            <a:avLst/>
          </a:prstGeom>
        </p:spPr>
      </p:pic>
      <p:sp>
        <p:nvSpPr>
          <p:cNvPr id="15" name="Footer Placeholder 14"/>
          <p:cNvSpPr>
            <a:spLocks noGrp="1"/>
          </p:cNvSpPr>
          <p:nvPr>
            <p:ph type="ftr" sz="quarter" idx="11"/>
          </p:nvPr>
        </p:nvSpPr>
        <p:spPr/>
        <p:txBody>
          <a:bodyPr/>
          <a:lstStyle/>
          <a:p>
            <a:r>
              <a:rPr lang="en-GB" smtClean="0"/>
              <a:t>John Woodward University of Stirling</a:t>
            </a:r>
            <a:endParaRPr lang="en-GB"/>
          </a:p>
        </p:txBody>
      </p:sp>
      <p:sp>
        <p:nvSpPr>
          <p:cNvPr id="16" name="Slide Number Placeholder 15"/>
          <p:cNvSpPr>
            <a:spLocks noGrp="1"/>
          </p:cNvSpPr>
          <p:nvPr>
            <p:ph type="sldNum" sz="quarter" idx="12"/>
          </p:nvPr>
        </p:nvSpPr>
        <p:spPr/>
        <p:txBody>
          <a:bodyPr/>
          <a:lstStyle/>
          <a:p>
            <a:fld id="{068B9CB0-4C56-43B1-8FC9-F9CC48F9C60C}" type="slidenum">
              <a:rPr lang="en-GB" smtClean="0"/>
              <a:t>10</a:t>
            </a:fld>
            <a:endParaRPr lang="en-GB" dirty="0"/>
          </a:p>
        </p:txBody>
      </p:sp>
      <p:sp>
        <p:nvSpPr>
          <p:cNvPr id="3" name="TextBox 2"/>
          <p:cNvSpPr txBox="1"/>
          <p:nvPr/>
        </p:nvSpPr>
        <p:spPr>
          <a:xfrm>
            <a:off x="2001713" y="2632910"/>
            <a:ext cx="780470" cy="369332"/>
          </a:xfrm>
          <a:prstGeom prst="rect">
            <a:avLst/>
          </a:prstGeom>
          <a:noFill/>
        </p:spPr>
        <p:txBody>
          <a:bodyPr wrap="none" rtlCol="0">
            <a:spAutoFit/>
          </a:bodyPr>
          <a:lstStyle/>
          <a:p>
            <a:r>
              <a:rPr lang="en-GB" dirty="0" smtClean="0"/>
              <a:t>height</a:t>
            </a:r>
            <a:endParaRPr lang="en-GB" dirty="0"/>
          </a:p>
        </p:txBody>
      </p:sp>
      <p:sp>
        <p:nvSpPr>
          <p:cNvPr id="17" name="TextBox 16"/>
          <p:cNvSpPr txBox="1"/>
          <p:nvPr/>
        </p:nvSpPr>
        <p:spPr>
          <a:xfrm>
            <a:off x="396040" y="1304311"/>
            <a:ext cx="821700" cy="369332"/>
          </a:xfrm>
          <a:prstGeom prst="rect">
            <a:avLst/>
          </a:prstGeom>
          <a:noFill/>
        </p:spPr>
        <p:txBody>
          <a:bodyPr wrap="none" rtlCol="0">
            <a:spAutoFit/>
          </a:bodyPr>
          <a:lstStyle/>
          <a:p>
            <a:r>
              <a:rPr lang="en-GB" dirty="0" smtClean="0"/>
              <a:t>weight</a:t>
            </a:r>
            <a:endParaRPr lang="en-GB" dirty="0"/>
          </a:p>
        </p:txBody>
      </p:sp>
      <p:grpSp>
        <p:nvGrpSpPr>
          <p:cNvPr id="13" name="Group 12"/>
          <p:cNvGrpSpPr/>
          <p:nvPr/>
        </p:nvGrpSpPr>
        <p:grpSpPr>
          <a:xfrm>
            <a:off x="257722" y="4539947"/>
            <a:ext cx="2466975" cy="2032516"/>
            <a:chOff x="246598" y="4502120"/>
            <a:chExt cx="2466975" cy="203251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98" y="4502120"/>
              <a:ext cx="2466975" cy="1847850"/>
            </a:xfrm>
            <a:prstGeom prst="rect">
              <a:avLst/>
            </a:prstGeom>
          </p:spPr>
        </p:pic>
        <p:sp>
          <p:nvSpPr>
            <p:cNvPr id="18" name="TextBox 17"/>
            <p:cNvSpPr txBox="1"/>
            <p:nvPr/>
          </p:nvSpPr>
          <p:spPr>
            <a:xfrm>
              <a:off x="1557458" y="6165304"/>
              <a:ext cx="679994" cy="369332"/>
            </a:xfrm>
            <a:prstGeom prst="rect">
              <a:avLst/>
            </a:prstGeom>
            <a:noFill/>
          </p:spPr>
          <p:txBody>
            <a:bodyPr wrap="none" rtlCol="0">
              <a:spAutoFit/>
            </a:bodyPr>
            <a:lstStyle/>
            <a:p>
              <a:r>
                <a:rPr lang="en-GB" dirty="0" smtClean="0"/>
                <a:t>input</a:t>
              </a:r>
              <a:endParaRPr lang="en-GB" dirty="0"/>
            </a:p>
          </p:txBody>
        </p:sp>
      </p:grpSp>
      <p:sp>
        <p:nvSpPr>
          <p:cNvPr id="19" name="TextBox 18"/>
          <p:cNvSpPr txBox="1"/>
          <p:nvPr/>
        </p:nvSpPr>
        <p:spPr>
          <a:xfrm>
            <a:off x="26890" y="5189438"/>
            <a:ext cx="461665" cy="733534"/>
          </a:xfrm>
          <a:prstGeom prst="rect">
            <a:avLst/>
          </a:prstGeom>
          <a:noFill/>
        </p:spPr>
        <p:txBody>
          <a:bodyPr vert="vert" wrap="none" rtlCol="0">
            <a:spAutoFit/>
          </a:bodyPr>
          <a:lstStyle/>
          <a:p>
            <a:r>
              <a:rPr lang="en-GB" dirty="0" smtClean="0"/>
              <a:t>output</a:t>
            </a:r>
            <a:endParaRPr lang="en-GB" dirty="0"/>
          </a:p>
        </p:txBody>
      </p:sp>
      <p:sp>
        <p:nvSpPr>
          <p:cNvPr id="14" name="Date Placeholder 13"/>
          <p:cNvSpPr>
            <a:spLocks noGrp="1"/>
          </p:cNvSpPr>
          <p:nvPr>
            <p:ph type="dt" sz="half" idx="10"/>
          </p:nvPr>
        </p:nvSpPr>
        <p:spPr/>
        <p:txBody>
          <a:bodyPr/>
          <a:lstStyle/>
          <a:p>
            <a:fld id="{7F83FEAF-D5E7-427F-9949-B5697B33AFB1}" type="datetime1">
              <a:rPr lang="en-GB" smtClean="0"/>
              <a:t>24/09/2013</a:t>
            </a:fld>
            <a:endParaRPr lang="en-GB"/>
          </a:p>
        </p:txBody>
      </p:sp>
    </p:spTree>
    <p:extLst>
      <p:ext uri="{BB962C8B-B14F-4D97-AF65-F5344CB8AC3E}">
        <p14:creationId xmlns:p14="http://schemas.microsoft.com/office/powerpoint/2010/main" val="140878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05" y="16808"/>
            <a:ext cx="8229600" cy="1143000"/>
          </a:xfrm>
        </p:spPr>
        <p:txBody>
          <a:bodyPr/>
          <a:lstStyle/>
          <a:p>
            <a:r>
              <a:rPr lang="en-GB" b="1" dirty="0" smtClean="0"/>
              <a:t>Theoretical Motivation 1</a:t>
            </a:r>
            <a:endParaRPr lang="en-GB" b="1" dirty="0"/>
          </a:p>
        </p:txBody>
      </p:sp>
      <p:sp>
        <p:nvSpPr>
          <p:cNvPr id="30" name="Content Placeholder 2"/>
          <p:cNvSpPr>
            <a:spLocks noGrp="1"/>
          </p:cNvSpPr>
          <p:nvPr>
            <p:ph idx="1"/>
          </p:nvPr>
        </p:nvSpPr>
        <p:spPr>
          <a:xfrm>
            <a:off x="401625" y="4005064"/>
            <a:ext cx="8229600" cy="2557374"/>
          </a:xfrm>
        </p:spPr>
        <p:txBody>
          <a:bodyPr>
            <a:normAutofit fontScale="70000" lnSpcReduction="20000"/>
          </a:bodyPr>
          <a:lstStyle/>
          <a:p>
            <a:pPr marL="514350" indent="-514350">
              <a:buFont typeface="+mj-lt"/>
              <a:buAutoNum type="arabicPeriod"/>
            </a:pPr>
            <a:r>
              <a:rPr lang="en-GB" dirty="0" smtClean="0"/>
              <a:t>A </a:t>
            </a:r>
            <a:r>
              <a:rPr lang="en-GB" b="1" dirty="0" smtClean="0"/>
              <a:t>search space </a:t>
            </a:r>
            <a:r>
              <a:rPr lang="en-GB" dirty="0" smtClean="0"/>
              <a:t>contains the </a:t>
            </a:r>
            <a:r>
              <a:rPr lang="en-GB" u="sng" dirty="0" smtClean="0"/>
              <a:t>set of all possible solutions</a:t>
            </a:r>
            <a:r>
              <a:rPr lang="en-GB" dirty="0" smtClean="0"/>
              <a:t>. </a:t>
            </a:r>
          </a:p>
          <a:p>
            <a:pPr marL="514350" indent="-514350">
              <a:buFont typeface="+mj-lt"/>
              <a:buAutoNum type="arabicPeriod"/>
            </a:pPr>
            <a:r>
              <a:rPr lang="en-GB" dirty="0" smtClean="0"/>
              <a:t>An </a:t>
            </a:r>
            <a:r>
              <a:rPr lang="en-GB" b="1" dirty="0" smtClean="0"/>
              <a:t>objective function </a:t>
            </a:r>
            <a:r>
              <a:rPr lang="en-GB" dirty="0" smtClean="0"/>
              <a:t>determines the </a:t>
            </a:r>
            <a:r>
              <a:rPr lang="en-GB" u="sng" dirty="0" smtClean="0"/>
              <a:t>quality of solution</a:t>
            </a:r>
            <a:r>
              <a:rPr lang="en-GB" dirty="0" smtClean="0"/>
              <a:t>. </a:t>
            </a:r>
          </a:p>
          <a:p>
            <a:pPr marL="514350" indent="-514350">
              <a:buFont typeface="+mj-lt"/>
              <a:buAutoNum type="arabicPeriod"/>
            </a:pPr>
            <a:r>
              <a:rPr lang="en-GB" dirty="0" smtClean="0"/>
              <a:t>A </a:t>
            </a:r>
            <a:r>
              <a:rPr lang="en-GB" b="1" dirty="0" smtClean="0"/>
              <a:t>search algorithm </a:t>
            </a:r>
            <a:r>
              <a:rPr lang="en-GB" dirty="0" smtClean="0"/>
              <a:t>determines the </a:t>
            </a:r>
            <a:r>
              <a:rPr lang="en-GB" u="sng" dirty="0" smtClean="0"/>
              <a:t>sampling order </a:t>
            </a:r>
            <a:r>
              <a:rPr lang="en-GB" dirty="0" smtClean="0"/>
              <a:t>(i.e. enumerates i.e. without replacement). It is a (approximate) permutation.  </a:t>
            </a:r>
          </a:p>
          <a:p>
            <a:pPr marL="514350" indent="-514350">
              <a:buFont typeface="+mj-lt"/>
              <a:buAutoNum type="arabicPeriod"/>
            </a:pPr>
            <a:r>
              <a:rPr lang="en-GB" b="1" dirty="0" smtClean="0"/>
              <a:t>Performance measure </a:t>
            </a:r>
            <a:r>
              <a:rPr lang="en-GB" i="1" dirty="0"/>
              <a:t>P </a:t>
            </a:r>
            <a:r>
              <a:rPr lang="en-GB" dirty="0"/>
              <a:t>(</a:t>
            </a:r>
            <a:r>
              <a:rPr lang="en-GB" i="1" dirty="0"/>
              <a:t>a, f</a:t>
            </a:r>
            <a:r>
              <a:rPr lang="en-GB" dirty="0"/>
              <a:t>) </a:t>
            </a:r>
            <a:r>
              <a:rPr lang="en-GB" dirty="0" smtClean="0"/>
              <a:t> depend only on y1, y2, y3</a:t>
            </a:r>
          </a:p>
          <a:p>
            <a:pPr marL="514350" indent="-514350">
              <a:buFont typeface="+mj-lt"/>
              <a:buAutoNum type="arabicPeriod"/>
            </a:pPr>
            <a:r>
              <a:rPr lang="en-GB" b="1" u="sng" dirty="0" smtClean="0"/>
              <a:t>Aim find a solution with </a:t>
            </a:r>
            <a:r>
              <a:rPr lang="en-GB" b="1" u="sng" dirty="0"/>
              <a:t>a near-optimal objective </a:t>
            </a:r>
            <a:r>
              <a:rPr lang="en-GB" b="1" u="sng" dirty="0" smtClean="0"/>
              <a:t>value using a search algorithm.</a:t>
            </a:r>
            <a:r>
              <a:rPr lang="en-GB" dirty="0" smtClean="0"/>
              <a:t> </a:t>
            </a:r>
            <a:r>
              <a:rPr lang="en-GB" dirty="0"/>
              <a:t> </a:t>
            </a:r>
            <a:r>
              <a:rPr lang="en-GB" dirty="0" smtClean="0">
                <a:solidFill>
                  <a:srgbClr val="FFC000"/>
                </a:solidFill>
              </a:rPr>
              <a:t>ANY QUESTIONS BEFORE NEXT SLIDE?</a:t>
            </a:r>
            <a:endParaRPr lang="en-GB" dirty="0">
              <a:solidFill>
                <a:srgbClr val="FFC000"/>
              </a:solidFill>
            </a:endParaRPr>
          </a:p>
        </p:txBody>
      </p:sp>
      <p:sp>
        <p:nvSpPr>
          <p:cNvPr id="20" name="Footer Placeholder 19"/>
          <p:cNvSpPr>
            <a:spLocks noGrp="1"/>
          </p:cNvSpPr>
          <p:nvPr>
            <p:ph type="ftr" sz="quarter" idx="11"/>
          </p:nvPr>
        </p:nvSpPr>
        <p:spPr/>
        <p:txBody>
          <a:bodyPr/>
          <a:lstStyle/>
          <a:p>
            <a:r>
              <a:rPr lang="en-GB" smtClean="0"/>
              <a:t>John Woodward University of Stirling</a:t>
            </a:r>
            <a:endParaRPr lang="en-GB"/>
          </a:p>
        </p:txBody>
      </p:sp>
      <p:sp>
        <p:nvSpPr>
          <p:cNvPr id="21" name="Slide Number Placeholder 20"/>
          <p:cNvSpPr>
            <a:spLocks noGrp="1"/>
          </p:cNvSpPr>
          <p:nvPr>
            <p:ph type="sldNum" sz="quarter" idx="12"/>
          </p:nvPr>
        </p:nvSpPr>
        <p:spPr/>
        <p:txBody>
          <a:bodyPr/>
          <a:lstStyle/>
          <a:p>
            <a:fld id="{068B9CB0-4C56-43B1-8FC9-F9CC48F9C60C}" type="slidenum">
              <a:rPr lang="en-GB" smtClean="0"/>
              <a:t>11</a:t>
            </a:fld>
            <a:endParaRPr lang="en-GB"/>
          </a:p>
        </p:txBody>
      </p:sp>
      <p:grpSp>
        <p:nvGrpSpPr>
          <p:cNvPr id="3" name="Group 2"/>
          <p:cNvGrpSpPr/>
          <p:nvPr/>
        </p:nvGrpSpPr>
        <p:grpSpPr>
          <a:xfrm>
            <a:off x="1315630" y="858780"/>
            <a:ext cx="6264696" cy="2974032"/>
            <a:chOff x="899592" y="1268760"/>
            <a:chExt cx="6264696" cy="2974032"/>
          </a:xfrm>
        </p:grpSpPr>
        <p:grpSp>
          <p:nvGrpSpPr>
            <p:cNvPr id="7" name="Group 6"/>
            <p:cNvGrpSpPr/>
            <p:nvPr/>
          </p:nvGrpSpPr>
          <p:grpSpPr>
            <a:xfrm>
              <a:off x="3347864" y="2060848"/>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479618" cy="1477328"/>
              </a:xfrm>
              <a:prstGeom prst="rect">
                <a:avLst/>
              </a:prstGeom>
              <a:noFill/>
            </p:spPr>
            <p:txBody>
              <a:bodyPr wrap="none" rtlCol="0">
                <a:spAutoFit/>
              </a:bodyPr>
              <a:lstStyle/>
              <a:p>
                <a:r>
                  <a:rPr lang="en-GB" dirty="0" smtClean="0"/>
                  <a:t>X1.</a:t>
                </a:r>
              </a:p>
              <a:p>
                <a:endParaRPr lang="en-GB" dirty="0"/>
              </a:p>
              <a:p>
                <a:r>
                  <a:rPr lang="en-GB" dirty="0" smtClean="0"/>
                  <a:t>X2.</a:t>
                </a:r>
              </a:p>
              <a:p>
                <a:endParaRPr lang="en-GB" dirty="0"/>
              </a:p>
              <a:p>
                <a:r>
                  <a:rPr lang="en-GB" dirty="0" smtClean="0"/>
                  <a:t>X3.</a:t>
                </a:r>
                <a:endParaRPr lang="en-GB" dirty="0"/>
              </a:p>
            </p:txBody>
          </p:sp>
        </p:grpSp>
        <p:grpSp>
          <p:nvGrpSpPr>
            <p:cNvPr id="8" name="Group 7"/>
            <p:cNvGrpSpPr/>
            <p:nvPr/>
          </p:nvGrpSpPr>
          <p:grpSpPr>
            <a:xfrm>
              <a:off x="5868144" y="2060848"/>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479618" cy="1477328"/>
              </a:xfrm>
              <a:prstGeom prst="rect">
                <a:avLst/>
              </a:prstGeom>
              <a:noFill/>
            </p:spPr>
            <p:txBody>
              <a:bodyPr wrap="none" rtlCol="0">
                <a:spAutoFit/>
              </a:bodyPr>
              <a:lstStyle/>
              <a:p>
                <a:r>
                  <a:rPr lang="en-GB" dirty="0"/>
                  <a:t>Y</a:t>
                </a:r>
                <a:r>
                  <a:rPr lang="en-GB" dirty="0" smtClean="0"/>
                  <a:t>1.</a:t>
                </a:r>
              </a:p>
              <a:p>
                <a:endParaRPr lang="en-GB" dirty="0"/>
              </a:p>
              <a:p>
                <a:r>
                  <a:rPr lang="en-GB" dirty="0"/>
                  <a:t>Y</a:t>
                </a:r>
                <a:r>
                  <a:rPr lang="en-GB" dirty="0" smtClean="0"/>
                  <a:t>2.</a:t>
                </a:r>
              </a:p>
              <a:p>
                <a:endParaRPr lang="en-GB" dirty="0"/>
              </a:p>
              <a:p>
                <a:r>
                  <a:rPr lang="en-GB" dirty="0"/>
                  <a:t>Y</a:t>
                </a:r>
                <a:r>
                  <a:rPr lang="en-GB" dirty="0" smtClean="0"/>
                  <a:t>3.</a:t>
                </a:r>
                <a:endParaRPr lang="en-GB" dirty="0"/>
              </a:p>
            </p:txBody>
          </p:sp>
        </p:grpSp>
        <p:grpSp>
          <p:nvGrpSpPr>
            <p:cNvPr id="11" name="Group 10"/>
            <p:cNvGrpSpPr/>
            <p:nvPr/>
          </p:nvGrpSpPr>
          <p:grpSpPr>
            <a:xfrm>
              <a:off x="899592" y="2060848"/>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3589510" y="1268760"/>
              <a:ext cx="1021755" cy="830997"/>
            </a:xfrm>
            <a:prstGeom prst="rect">
              <a:avLst/>
            </a:prstGeom>
            <a:noFill/>
          </p:spPr>
          <p:txBody>
            <a:bodyPr wrap="none" rtlCol="0">
              <a:spAutoFit/>
            </a:bodyPr>
            <a:lstStyle/>
            <a:p>
              <a:r>
                <a:rPr lang="en-GB" sz="2400" dirty="0" smtClean="0"/>
                <a:t>Search</a:t>
              </a:r>
            </a:p>
            <a:p>
              <a:r>
                <a:rPr lang="en-GB" sz="2400" dirty="0" smtClean="0"/>
                <a:t>space</a:t>
              </a:r>
              <a:endParaRPr lang="en-GB" sz="2400" dirty="0"/>
            </a:p>
          </p:txBody>
        </p:sp>
        <p:sp>
          <p:nvSpPr>
            <p:cNvPr id="15" name="TextBox 14"/>
            <p:cNvSpPr txBox="1"/>
            <p:nvPr/>
          </p:nvSpPr>
          <p:spPr>
            <a:xfrm>
              <a:off x="4788024" y="1421160"/>
              <a:ext cx="1443024" cy="830997"/>
            </a:xfrm>
            <a:prstGeom prst="rect">
              <a:avLst/>
            </a:prstGeom>
            <a:noFill/>
          </p:spPr>
          <p:txBody>
            <a:bodyPr wrap="none" rtlCol="0">
              <a:spAutoFit/>
            </a:bodyPr>
            <a:lstStyle/>
            <a:p>
              <a:r>
                <a:rPr lang="en-GB" sz="2400" dirty="0" smtClean="0"/>
                <a:t>Objective</a:t>
              </a:r>
            </a:p>
            <a:p>
              <a:r>
                <a:rPr lang="en-GB" sz="2400" dirty="0" smtClean="0"/>
                <a:t>Function </a:t>
              </a:r>
              <a:r>
                <a:rPr lang="en-GB" sz="2400" b="1" dirty="0" smtClean="0"/>
                <a:t>f</a:t>
              </a:r>
              <a:endParaRPr lang="en-GB" sz="2400" b="1" dirty="0"/>
            </a:p>
          </p:txBody>
        </p:sp>
        <p:cxnSp>
          <p:nvCxnSpPr>
            <p:cNvPr id="17" name="Straight Arrow Connector 16"/>
            <p:cNvCxnSpPr/>
            <p:nvPr/>
          </p:nvCxnSpPr>
          <p:spPr>
            <a:xfrm>
              <a:off x="4139417" y="3717032"/>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35745" y="2636912"/>
              <a:ext cx="2193062" cy="656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139952" y="2636912"/>
              <a:ext cx="2136455" cy="556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780996" y="1294451"/>
              <a:ext cx="1646092" cy="830997"/>
            </a:xfrm>
            <a:prstGeom prst="rect">
              <a:avLst/>
            </a:prstGeom>
            <a:noFill/>
          </p:spPr>
          <p:txBody>
            <a:bodyPr wrap="none" rtlCol="0">
              <a:spAutoFit/>
            </a:bodyPr>
            <a:lstStyle/>
            <a:p>
              <a:r>
                <a:rPr lang="en-GB" sz="2400" dirty="0" smtClean="0"/>
                <a:t>Search</a:t>
              </a:r>
            </a:p>
            <a:p>
              <a:r>
                <a:rPr lang="en-GB" sz="2400" dirty="0" smtClean="0"/>
                <a:t>Algorithm </a:t>
              </a:r>
              <a:r>
                <a:rPr lang="en-GB" sz="2400" b="1" dirty="0" smtClean="0"/>
                <a:t>a</a:t>
              </a:r>
              <a:endParaRPr lang="en-GB" sz="2400" b="1" dirty="0"/>
            </a:p>
          </p:txBody>
        </p:sp>
        <p:cxnSp>
          <p:nvCxnSpPr>
            <p:cNvPr id="25" name="Straight Arrow Connector 24"/>
            <p:cNvCxnSpPr/>
            <p:nvPr/>
          </p:nvCxnSpPr>
          <p:spPr>
            <a:xfrm>
              <a:off x="1699243" y="3153277"/>
              <a:ext cx="21369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99243" y="2636912"/>
              <a:ext cx="2056884" cy="104257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99243" y="2636912"/>
              <a:ext cx="213699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05519" y="3717032"/>
              <a:ext cx="1174489" cy="369332"/>
            </a:xfrm>
            <a:prstGeom prst="rect">
              <a:avLst/>
            </a:prstGeom>
            <a:noFill/>
          </p:spPr>
          <p:txBody>
            <a:bodyPr wrap="none" rtlCol="0">
              <a:spAutoFit/>
            </a:bodyPr>
            <a:lstStyle/>
            <a:p>
              <a:r>
                <a:rPr lang="en-GB" b="1" dirty="0" smtClean="0"/>
                <a:t>SOLUTION</a:t>
              </a:r>
              <a:endParaRPr lang="en-GB" b="1" dirty="0"/>
            </a:p>
          </p:txBody>
        </p:sp>
        <p:sp>
          <p:nvSpPr>
            <p:cNvPr id="31" name="TextBox 30"/>
            <p:cNvSpPr txBox="1"/>
            <p:nvPr/>
          </p:nvSpPr>
          <p:spPr>
            <a:xfrm>
              <a:off x="4590305" y="3851756"/>
              <a:ext cx="1185902" cy="369332"/>
            </a:xfrm>
            <a:prstGeom prst="rect">
              <a:avLst/>
            </a:prstGeom>
            <a:noFill/>
          </p:spPr>
          <p:txBody>
            <a:bodyPr wrap="none" rtlCol="0">
              <a:spAutoFit/>
            </a:bodyPr>
            <a:lstStyle/>
            <a:p>
              <a:r>
                <a:rPr lang="en-GB" b="1" dirty="0" smtClean="0"/>
                <a:t>PROBLEM </a:t>
              </a:r>
              <a:endParaRPr lang="en-GB" b="1" dirty="0"/>
            </a:p>
          </p:txBody>
        </p:sp>
        <p:cxnSp>
          <p:nvCxnSpPr>
            <p:cNvPr id="32" name="Straight Arrow Connector 31"/>
            <p:cNvCxnSpPr/>
            <p:nvPr/>
          </p:nvCxnSpPr>
          <p:spPr>
            <a:xfrm>
              <a:off x="4100387" y="4208794"/>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67249" y="4242792"/>
              <a:ext cx="2208463" cy="0"/>
            </a:xfrm>
            <a:prstGeom prst="straightConnector1">
              <a:avLst/>
            </a:prstGeom>
            <a:ln w="635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20D4444A-5713-485D-95B3-57BF00E9C5EE}" type="datetime1">
              <a:rPr lang="en-GB" smtClean="0"/>
              <a:t>24/09/2013</a:t>
            </a:fld>
            <a:endParaRPr lang="en-GB"/>
          </a:p>
        </p:txBody>
      </p:sp>
      <p:sp>
        <p:nvSpPr>
          <p:cNvPr id="16" name="TextBox 15"/>
          <p:cNvSpPr txBox="1"/>
          <p:nvPr/>
        </p:nvSpPr>
        <p:spPr>
          <a:xfrm>
            <a:off x="7081632" y="1275506"/>
            <a:ext cx="997389" cy="461665"/>
          </a:xfrm>
          <a:prstGeom prst="rect">
            <a:avLst/>
          </a:prstGeom>
          <a:noFill/>
        </p:spPr>
        <p:txBody>
          <a:bodyPr wrap="none" rtlCol="0">
            <a:spAutoFit/>
          </a:bodyPr>
          <a:lstStyle/>
          <a:p>
            <a:r>
              <a:rPr lang="en-GB" sz="2400" i="1" dirty="0"/>
              <a:t>P </a:t>
            </a:r>
            <a:r>
              <a:rPr lang="en-GB" sz="2400" dirty="0"/>
              <a:t>(</a:t>
            </a:r>
            <a:r>
              <a:rPr lang="en-GB" sz="2400" i="1" dirty="0"/>
              <a:t>a, f</a:t>
            </a:r>
            <a:r>
              <a:rPr lang="en-GB" sz="2400" dirty="0"/>
              <a:t>)</a:t>
            </a:r>
          </a:p>
        </p:txBody>
      </p:sp>
    </p:spTree>
    <p:extLst>
      <p:ext uri="{BB962C8B-B14F-4D97-AF65-F5344CB8AC3E}">
        <p14:creationId xmlns:p14="http://schemas.microsoft.com/office/powerpoint/2010/main" val="295061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34" y="32048"/>
            <a:ext cx="8229600" cy="1143000"/>
          </a:xfrm>
        </p:spPr>
        <p:txBody>
          <a:bodyPr/>
          <a:lstStyle/>
          <a:p>
            <a:r>
              <a:rPr lang="en-GB" b="1" dirty="0" smtClean="0"/>
              <a:t>Theoretical Motivation 2</a:t>
            </a:r>
            <a:endParaRPr lang="en-GB" b="1" dirty="0"/>
          </a:p>
        </p:txBody>
      </p:sp>
      <p:grpSp>
        <p:nvGrpSpPr>
          <p:cNvPr id="3" name="Group 2"/>
          <p:cNvGrpSpPr/>
          <p:nvPr/>
        </p:nvGrpSpPr>
        <p:grpSpPr>
          <a:xfrm>
            <a:off x="520297" y="874817"/>
            <a:ext cx="8127197" cy="2850844"/>
            <a:chOff x="549259" y="1415255"/>
            <a:chExt cx="8127197" cy="2850844"/>
          </a:xfrm>
        </p:grpSpPr>
        <p:grpSp>
          <p:nvGrpSpPr>
            <p:cNvPr id="7" name="Group 6"/>
            <p:cNvGrpSpPr/>
            <p:nvPr/>
          </p:nvGrpSpPr>
          <p:grpSpPr>
            <a:xfrm>
              <a:off x="2293366" y="2105859"/>
              <a:ext cx="1296144" cy="2160240"/>
              <a:chOff x="3995936" y="2060848"/>
              <a:chExt cx="1296144" cy="2160240"/>
            </a:xfrm>
          </p:grpSpPr>
          <p:sp>
            <p:nvSpPr>
              <p:cNvPr id="4" name="Oval 3"/>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8" name="Group 7"/>
            <p:cNvGrpSpPr/>
            <p:nvPr/>
          </p:nvGrpSpPr>
          <p:grpSpPr>
            <a:xfrm>
              <a:off x="7380312" y="2051275"/>
              <a:ext cx="1296144" cy="2160240"/>
              <a:chOff x="3995936" y="2060848"/>
              <a:chExt cx="1296144" cy="2160240"/>
            </a:xfrm>
          </p:grpSpPr>
          <p:sp>
            <p:nvSpPr>
              <p:cNvPr id="9" name="Oval 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0" name="TextBox 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11" name="Group 10"/>
            <p:cNvGrpSpPr/>
            <p:nvPr/>
          </p:nvGrpSpPr>
          <p:grpSpPr>
            <a:xfrm>
              <a:off x="549259" y="2076337"/>
              <a:ext cx="1296144" cy="2160240"/>
              <a:chOff x="3995936" y="2060848"/>
              <a:chExt cx="1296144" cy="2160240"/>
            </a:xfrm>
          </p:grpSpPr>
          <p:sp>
            <p:nvSpPr>
              <p:cNvPr id="12" name="Oval 1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sp>
          <p:nvSpPr>
            <p:cNvPr id="14" name="TextBox 13"/>
            <p:cNvSpPr txBox="1"/>
            <p:nvPr/>
          </p:nvSpPr>
          <p:spPr>
            <a:xfrm>
              <a:off x="2535012" y="1415255"/>
              <a:ext cx="812851" cy="646331"/>
            </a:xfrm>
            <a:prstGeom prst="rect">
              <a:avLst/>
            </a:prstGeom>
            <a:noFill/>
          </p:spPr>
          <p:txBody>
            <a:bodyPr wrap="none" rtlCol="0">
              <a:spAutoFit/>
            </a:bodyPr>
            <a:lstStyle/>
            <a:p>
              <a:r>
                <a:rPr lang="en-GB" dirty="0" smtClean="0"/>
                <a:t>Search</a:t>
              </a:r>
            </a:p>
            <a:p>
              <a:r>
                <a:rPr lang="en-GB" dirty="0" smtClean="0"/>
                <a:t>space</a:t>
              </a:r>
              <a:endParaRPr lang="en-GB" dirty="0"/>
            </a:p>
          </p:txBody>
        </p:sp>
        <p:sp>
          <p:nvSpPr>
            <p:cNvPr id="15" name="TextBox 14"/>
            <p:cNvSpPr txBox="1"/>
            <p:nvPr/>
          </p:nvSpPr>
          <p:spPr>
            <a:xfrm>
              <a:off x="6639139" y="1509087"/>
              <a:ext cx="1128835" cy="646331"/>
            </a:xfrm>
            <a:prstGeom prst="rect">
              <a:avLst/>
            </a:prstGeom>
            <a:noFill/>
          </p:spPr>
          <p:txBody>
            <a:bodyPr wrap="none" rtlCol="0">
              <a:spAutoFit/>
            </a:bodyPr>
            <a:lstStyle/>
            <a:p>
              <a:r>
                <a:rPr lang="en-GB" dirty="0" smtClean="0"/>
                <a:t>Objective</a:t>
              </a:r>
            </a:p>
            <a:p>
              <a:r>
                <a:rPr lang="en-GB" dirty="0" smtClean="0"/>
                <a:t>Function </a:t>
              </a:r>
              <a:r>
                <a:rPr lang="en-GB" b="1" dirty="0" smtClean="0"/>
                <a:t>f</a:t>
              </a:r>
              <a:endParaRPr lang="en-GB" b="1" dirty="0"/>
            </a:p>
          </p:txBody>
        </p:sp>
        <p:sp>
          <p:nvSpPr>
            <p:cNvPr id="23" name="TextBox 22"/>
            <p:cNvSpPr txBox="1"/>
            <p:nvPr/>
          </p:nvSpPr>
          <p:spPr>
            <a:xfrm>
              <a:off x="651545" y="1415255"/>
              <a:ext cx="1279517" cy="646331"/>
            </a:xfrm>
            <a:prstGeom prst="rect">
              <a:avLst/>
            </a:prstGeom>
            <a:noFill/>
          </p:spPr>
          <p:txBody>
            <a:bodyPr wrap="none" rtlCol="0">
              <a:spAutoFit/>
            </a:bodyPr>
            <a:lstStyle/>
            <a:p>
              <a:r>
                <a:rPr lang="en-GB" dirty="0" smtClean="0"/>
                <a:t>Search</a:t>
              </a:r>
            </a:p>
            <a:p>
              <a:r>
                <a:rPr lang="en-GB" dirty="0" smtClean="0"/>
                <a:t>Algorithm </a:t>
              </a:r>
              <a:r>
                <a:rPr lang="en-GB" b="1" dirty="0" smtClean="0"/>
                <a:t>a</a:t>
              </a:r>
              <a:endParaRPr lang="en-GB" b="1" dirty="0"/>
            </a:p>
          </p:txBody>
        </p:sp>
        <p:cxnSp>
          <p:nvCxnSpPr>
            <p:cNvPr id="25" name="Straight Arrow Connector 24"/>
            <p:cNvCxnSpPr/>
            <p:nvPr/>
          </p:nvCxnSpPr>
          <p:spPr>
            <a:xfrm>
              <a:off x="1224871" y="3717032"/>
              <a:ext cx="14767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239260" y="2648995"/>
              <a:ext cx="1462369" cy="521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24871" y="2630220"/>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724135" y="2090160"/>
              <a:ext cx="1296144" cy="2160240"/>
              <a:chOff x="3995936" y="2060848"/>
              <a:chExt cx="1296144" cy="2160240"/>
            </a:xfrm>
          </p:grpSpPr>
          <p:sp>
            <p:nvSpPr>
              <p:cNvPr id="22" name="Oval 21"/>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24" name="TextBox 23"/>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grpSp>
          <p:nvGrpSpPr>
            <p:cNvPr id="28" name="Group 27"/>
            <p:cNvGrpSpPr/>
            <p:nvPr/>
          </p:nvGrpSpPr>
          <p:grpSpPr>
            <a:xfrm>
              <a:off x="3995936" y="2090160"/>
              <a:ext cx="1296144" cy="2160240"/>
              <a:chOff x="3995936" y="2060848"/>
              <a:chExt cx="1296144" cy="2160240"/>
            </a:xfrm>
          </p:grpSpPr>
          <p:sp>
            <p:nvSpPr>
              <p:cNvPr id="29" name="Oval 28"/>
              <p:cNvSpPr/>
              <p:nvPr/>
            </p:nvSpPr>
            <p:spPr>
              <a:xfrm>
                <a:off x="3995936"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30" name="TextBox 29"/>
              <p:cNvSpPr txBox="1"/>
              <p:nvPr/>
            </p:nvSpPr>
            <p:spPr>
              <a:xfrm>
                <a:off x="4404199" y="2402304"/>
                <a:ext cx="359394" cy="1477328"/>
              </a:xfrm>
              <a:prstGeom prst="rect">
                <a:avLst/>
              </a:prstGeom>
              <a:noFill/>
            </p:spPr>
            <p:txBody>
              <a:bodyPr wrap="none" rtlCol="0">
                <a:spAutoFit/>
              </a:bodyPr>
              <a:lstStyle/>
              <a:p>
                <a:r>
                  <a:rPr lang="en-GB" dirty="0" smtClean="0"/>
                  <a:t>1.</a:t>
                </a:r>
              </a:p>
              <a:p>
                <a:endParaRPr lang="en-GB" dirty="0"/>
              </a:p>
              <a:p>
                <a:r>
                  <a:rPr lang="en-GB" dirty="0" smtClean="0"/>
                  <a:t>2.</a:t>
                </a:r>
              </a:p>
              <a:p>
                <a:endParaRPr lang="en-GB" dirty="0"/>
              </a:p>
              <a:p>
                <a:r>
                  <a:rPr lang="en-GB" dirty="0" smtClean="0"/>
                  <a:t>3.</a:t>
                </a:r>
                <a:endParaRPr lang="en-GB" dirty="0"/>
              </a:p>
            </p:txBody>
          </p:sp>
        </p:grpSp>
        <p:cxnSp>
          <p:nvCxnSpPr>
            <p:cNvPr id="31" name="Straight Arrow Connector 30"/>
            <p:cNvCxnSpPr/>
            <p:nvPr/>
          </p:nvCxnSpPr>
          <p:spPr>
            <a:xfrm>
              <a:off x="2941438" y="265739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261457" y="1689144"/>
                  <a:ext cx="594970"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b="1" i="1" smtClean="0">
                                <a:latin typeface="Cambria Math"/>
                              </a:rPr>
                            </m:ctrlPr>
                          </m:sSupPr>
                          <m:e>
                            <m:r>
                              <m:rPr>
                                <m:nor/>
                              </m:rPr>
                              <a:rPr lang="el-GR" b="1"/>
                              <m:t>σ</m:t>
                            </m:r>
                          </m:e>
                          <m:sup>
                            <m:r>
                              <a:rPr lang="en-GB" b="1" i="1" smtClean="0">
                                <a:latin typeface="Cambria Math"/>
                              </a:rPr>
                              <m:t>−</m:t>
                            </m:r>
                            <m:r>
                              <a:rPr lang="en-GB" b="1" i="1" smtClean="0">
                                <a:latin typeface="Cambria Math"/>
                              </a:rPr>
                              <m:t>𝟏</m:t>
                            </m:r>
                          </m:sup>
                        </m:sSup>
                      </m:oMath>
                    </m:oMathPara>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5261457" y="1689144"/>
                  <a:ext cx="594970" cy="375552"/>
                </a:xfrm>
                <a:prstGeom prst="rect">
                  <a:avLst/>
                </a:prstGeom>
                <a:blipFill rotWithShape="1">
                  <a:blip r:embed="rId3"/>
                  <a:stretch>
                    <a:fillRect/>
                  </a:stretch>
                </a:blipFill>
              </p:spPr>
              <p:txBody>
                <a:bodyPr/>
                <a:lstStyle/>
                <a:p>
                  <a:r>
                    <a:rPr lang="en-GB">
                      <a:noFill/>
                    </a:rPr>
                    <a:t> </a:t>
                  </a:r>
                </a:p>
              </p:txBody>
            </p:sp>
          </mc:Fallback>
        </mc:AlternateContent>
        <p:sp>
          <p:nvSpPr>
            <p:cNvPr id="33" name="TextBox 32"/>
            <p:cNvSpPr txBox="1"/>
            <p:nvPr/>
          </p:nvSpPr>
          <p:spPr>
            <a:xfrm>
              <a:off x="3608645" y="1692254"/>
              <a:ext cx="308098" cy="369332"/>
            </a:xfrm>
            <a:prstGeom prst="rect">
              <a:avLst/>
            </a:prstGeom>
            <a:noFill/>
          </p:spPr>
          <p:txBody>
            <a:bodyPr wrap="none" rtlCol="0">
              <a:spAutoFit/>
            </a:bodyPr>
            <a:lstStyle/>
            <a:p>
              <a:r>
                <a:rPr lang="el-GR" b="1" dirty="0"/>
                <a:t>σ</a:t>
              </a:r>
              <a:endParaRPr lang="en-GB" b="1" dirty="0"/>
            </a:p>
          </p:txBody>
        </p:sp>
        <p:cxnSp>
          <p:nvCxnSpPr>
            <p:cNvPr id="34" name="Straight Arrow Connector 33"/>
            <p:cNvCxnSpPr/>
            <p:nvPr/>
          </p:nvCxnSpPr>
          <p:spPr>
            <a:xfrm>
              <a:off x="4679604" y="2645919"/>
              <a:ext cx="1476758" cy="11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72207" y="258838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17488" y="3197454"/>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17935" y="2657394"/>
              <a:ext cx="1438427" cy="528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82458" y="2657394"/>
              <a:ext cx="151178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717935" y="3197454"/>
              <a:ext cx="1414463" cy="572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372207" y="2588389"/>
              <a:ext cx="1476758" cy="1188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5701" y="3185979"/>
              <a:ext cx="1476758"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7" name="Content Placeholder 2"/>
              <p:cNvSpPr>
                <a:spLocks noGrp="1"/>
              </p:cNvSpPr>
              <p:nvPr>
                <p:ph idx="1"/>
              </p:nvPr>
            </p:nvSpPr>
            <p:spPr>
              <a:xfrm>
                <a:off x="162446" y="3908944"/>
                <a:ext cx="8981554" cy="2780928"/>
              </a:xfrm>
            </p:spPr>
            <p:txBody>
              <a:bodyPr>
                <a:normAutofit fontScale="77500" lnSpcReduction="20000"/>
              </a:bodyPr>
              <a:lstStyle/>
              <a:p>
                <a:pPr marL="0" indent="0">
                  <a:buNone/>
                </a:pPr>
                <a:r>
                  <a:rPr lang="en-GB" i="1" dirty="0"/>
                  <a:t>P </a:t>
                </a:r>
                <a:r>
                  <a:rPr lang="en-GB" dirty="0"/>
                  <a:t>(</a:t>
                </a:r>
                <a:r>
                  <a:rPr lang="en-GB" i="1" dirty="0"/>
                  <a:t>a, f</a:t>
                </a:r>
                <a:r>
                  <a:rPr lang="en-GB" dirty="0"/>
                  <a:t>) = </a:t>
                </a:r>
                <a:r>
                  <a:rPr lang="en-GB" i="1" dirty="0"/>
                  <a:t>P </a:t>
                </a:r>
                <a:r>
                  <a:rPr lang="en-GB" dirty="0"/>
                  <a:t>(</a:t>
                </a:r>
                <a:r>
                  <a:rPr lang="en-GB" i="1" dirty="0"/>
                  <a:t>a</a:t>
                </a:r>
                <a14:m>
                  <m:oMath xmlns:m="http://schemas.openxmlformats.org/officeDocument/2006/math">
                    <m:r>
                      <a:rPr lang="en-GB" b="1">
                        <a:latin typeface="Cambria Math"/>
                      </a:rPr>
                      <m:t> </m:t>
                    </m:r>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oMath>
                </a14:m>
                <a:r>
                  <a:rPr lang="en-GB" i="1" dirty="0"/>
                  <a:t> f</a:t>
                </a:r>
                <a:r>
                  <a:rPr lang="en-GB" dirty="0"/>
                  <a:t>)                  </a:t>
                </a:r>
                <a:r>
                  <a:rPr lang="en-GB" i="1" dirty="0"/>
                  <a:t>P </a:t>
                </a:r>
                <a:r>
                  <a:rPr lang="en-GB" dirty="0"/>
                  <a:t>(</a:t>
                </a:r>
                <a:r>
                  <a:rPr lang="en-GB" i="1" dirty="0"/>
                  <a:t>A, F</a:t>
                </a:r>
                <a:r>
                  <a:rPr lang="en-GB" dirty="0"/>
                  <a:t>) = </a:t>
                </a:r>
                <a:r>
                  <a:rPr lang="en-GB" i="1" dirty="0"/>
                  <a:t>P </a:t>
                </a:r>
                <a:r>
                  <a:rPr lang="en-GB" dirty="0"/>
                  <a:t>(</a:t>
                </a:r>
                <a:r>
                  <a:rPr lang="en-GB" i="1" dirty="0"/>
                  <a:t>A</a:t>
                </a:r>
                <a14:m>
                  <m:oMath xmlns:m="http://schemas.openxmlformats.org/officeDocument/2006/math">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oMath>
                </a14:m>
                <a:r>
                  <a:rPr lang="en-GB" i="1" dirty="0"/>
                  <a:t>F</a:t>
                </a:r>
                <a:r>
                  <a:rPr lang="en-GB" dirty="0" smtClean="0"/>
                  <a:t>)</a:t>
                </a:r>
              </a:p>
              <a:p>
                <a:pPr marL="0" lvl="0" indent="0">
                  <a:buNone/>
                </a:pPr>
                <a:r>
                  <a:rPr lang="en-GB" dirty="0" smtClean="0"/>
                  <a:t>P is a </a:t>
                </a:r>
                <a:r>
                  <a:rPr lang="en-GB" b="1" dirty="0" smtClean="0"/>
                  <a:t>performance measure</a:t>
                </a:r>
                <a:r>
                  <a:rPr lang="en-GB" dirty="0" smtClean="0"/>
                  <a:t>, (</a:t>
                </a:r>
                <a:r>
                  <a:rPr lang="en-GB" u="sng" dirty="0" smtClean="0"/>
                  <a:t>based only on output values</a:t>
                </a:r>
                <a:r>
                  <a:rPr lang="en-GB" dirty="0" smtClean="0"/>
                  <a:t>).</a:t>
                </a:r>
              </a:p>
              <a:p>
                <a:pPr marL="0" lvl="0" indent="0">
                  <a:buNone/>
                </a:pPr>
                <a:r>
                  <a:rPr lang="en-GB" dirty="0" smtClean="0"/>
                  <a:t> </a:t>
                </a:r>
                <a14:m>
                  <m:oMath xmlns:m="http://schemas.openxmlformats.org/officeDocument/2006/math">
                    <m:r>
                      <a:rPr lang="el-GR" b="1" i="1">
                        <a:latin typeface="Cambria Math"/>
                      </a:rPr>
                      <m:t>𝛔</m:t>
                    </m:r>
                  </m:oMath>
                </a14:m>
                <a:r>
                  <a:rPr lang="en-GB" i="1" dirty="0"/>
                  <a:t>,</a:t>
                </a:r>
                <a14:m>
                  <m:oMath xmlns:m="http://schemas.openxmlformats.org/officeDocument/2006/math">
                    <m:r>
                      <a:rPr lang="en-GB" b="1" i="1">
                        <a:latin typeface="Cambria Math"/>
                      </a:rPr>
                      <m:t> </m:t>
                    </m:r>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oMath>
                </a14:m>
                <a:r>
                  <a:rPr lang="en-GB" dirty="0" smtClean="0"/>
                  <a:t> are a permutation and inverse </a:t>
                </a:r>
                <a:r>
                  <a:rPr lang="en-GB" dirty="0" err="1" smtClean="0"/>
                  <a:t>permuation</a:t>
                </a:r>
                <a:r>
                  <a:rPr lang="en-GB" smtClean="0"/>
                  <a:t>. </a:t>
                </a:r>
                <a:endParaRPr lang="en-GB" dirty="0" smtClean="0"/>
              </a:p>
              <a:p>
                <a:pPr marL="0" lvl="0" indent="0">
                  <a:buNone/>
                </a:pPr>
                <a:r>
                  <a:rPr lang="en-GB" dirty="0" smtClean="0"/>
                  <a:t>A and F are probability distributions over algorithms and functions). </a:t>
                </a:r>
                <a:r>
                  <a:rPr lang="en-GB" b="1" dirty="0" smtClean="0"/>
                  <a:t>F is a problem class. </a:t>
                </a:r>
                <a:r>
                  <a:rPr lang="en-GB" b="1" dirty="0" smtClean="0">
                    <a:solidFill>
                      <a:srgbClr val="FFC000"/>
                    </a:solidFill>
                  </a:rPr>
                  <a:t>ASSUMPTIONS</a:t>
                </a:r>
                <a:r>
                  <a:rPr lang="en-GB" b="1" dirty="0" smtClean="0"/>
                  <a:t> </a:t>
                </a:r>
                <a:r>
                  <a:rPr lang="en-GB" b="1" dirty="0" smtClean="0">
                    <a:solidFill>
                      <a:srgbClr val="00B050"/>
                    </a:solidFill>
                  </a:rPr>
                  <a:t>IMPLICATIONS</a:t>
                </a:r>
                <a:endParaRPr lang="en-GB" b="1" dirty="0">
                  <a:solidFill>
                    <a:srgbClr val="00B050"/>
                  </a:solidFill>
                </a:endParaRPr>
              </a:p>
              <a:p>
                <a:pPr marL="0" lvl="0" indent="0">
                  <a:buNone/>
                </a:pPr>
                <a:r>
                  <a:rPr lang="en-GB" dirty="0" smtClean="0"/>
                  <a:t>1. Algorithm </a:t>
                </a:r>
                <a:r>
                  <a:rPr lang="en-GB" b="1" dirty="0"/>
                  <a:t>a</a:t>
                </a:r>
                <a:r>
                  <a:rPr lang="en-GB" dirty="0"/>
                  <a:t> applied to function </a:t>
                </a:r>
                <a14:m>
                  <m:oMath xmlns:m="http://schemas.openxmlformats.org/officeDocument/2006/math">
                    <m:sSup>
                      <m:sSupPr>
                        <m:ctrlPr>
                          <a:rPr lang="en-GB" b="1" i="1">
                            <a:latin typeface="Cambria Math"/>
                          </a:rPr>
                        </m:ctrlPr>
                      </m:sSupPr>
                      <m:e>
                        <m:r>
                          <a:rPr lang="el-GR" b="1" i="1">
                            <a:latin typeface="Cambria Math"/>
                          </a:rPr>
                          <m:t>𝛔𝛔</m:t>
                        </m:r>
                      </m:e>
                      <m:sup>
                        <m:r>
                          <a:rPr lang="en-GB" b="1" i="1">
                            <a:latin typeface="Cambria Math"/>
                          </a:rPr>
                          <m:t>−</m:t>
                        </m:r>
                        <m:r>
                          <a:rPr lang="en-GB" b="1" i="1">
                            <a:latin typeface="Cambria Math"/>
                          </a:rPr>
                          <m:t>𝟏</m:t>
                        </m:r>
                      </m:sup>
                    </m:sSup>
                    <m:r>
                      <a:rPr lang="en-GB" b="1" i="1">
                        <a:latin typeface="Cambria Math"/>
                      </a:rPr>
                      <m:t>𝒇</m:t>
                    </m:r>
                  </m:oMath>
                </a14:m>
                <a:r>
                  <a:rPr lang="en-GB" dirty="0" smtClean="0"/>
                  <a:t> ( that is </a:t>
                </a:r>
                <a14:m>
                  <m:oMath xmlns:m="http://schemas.openxmlformats.org/officeDocument/2006/math">
                    <m:r>
                      <a:rPr lang="en-GB" b="1" i="1">
                        <a:latin typeface="Cambria Math"/>
                      </a:rPr>
                      <m:t>𝒇</m:t>
                    </m:r>
                  </m:oMath>
                </a14:m>
                <a:r>
                  <a:rPr lang="en-GB" dirty="0" smtClean="0"/>
                  <a:t>)</a:t>
                </a:r>
                <a:endParaRPr lang="en-GB" dirty="0"/>
              </a:p>
              <a:p>
                <a:pPr marL="0" lvl="0" indent="0">
                  <a:buNone/>
                </a:pPr>
                <a:r>
                  <a:rPr lang="en-GB" dirty="0" smtClean="0"/>
                  <a:t>2. Algorithm </a:t>
                </a:r>
                <a:r>
                  <a:rPr lang="en-GB" b="1" dirty="0"/>
                  <a:t>a</a:t>
                </a:r>
                <a14:m>
                  <m:oMath xmlns:m="http://schemas.openxmlformats.org/officeDocument/2006/math">
                    <m:r>
                      <a:rPr lang="el-GR" b="1" i="1">
                        <a:latin typeface="Cambria Math"/>
                      </a:rPr>
                      <m:t>𝛔</m:t>
                    </m:r>
                  </m:oMath>
                </a14:m>
                <a:r>
                  <a:rPr lang="en-GB" dirty="0"/>
                  <a:t> applied to function </a:t>
                </a:r>
                <a14:m>
                  <m:oMath xmlns:m="http://schemas.openxmlformats.org/officeDocument/2006/math">
                    <m:sSup>
                      <m:sSupPr>
                        <m:ctrlPr>
                          <a:rPr lang="en-GB" b="1" i="1">
                            <a:latin typeface="Cambria Math"/>
                          </a:rPr>
                        </m:ctrlPr>
                      </m:sSupPr>
                      <m:e>
                        <m:r>
                          <a:rPr lang="el-GR" b="1" i="1">
                            <a:latin typeface="Cambria Math"/>
                          </a:rPr>
                          <m:t>𝛔</m:t>
                        </m:r>
                      </m:e>
                      <m:sup>
                        <m:r>
                          <a:rPr lang="en-GB" b="1" i="1">
                            <a:latin typeface="Cambria Math"/>
                          </a:rPr>
                          <m:t>−</m:t>
                        </m:r>
                        <m:r>
                          <a:rPr lang="en-GB" b="1" i="1">
                            <a:latin typeface="Cambria Math"/>
                          </a:rPr>
                          <m:t>𝟏</m:t>
                        </m:r>
                      </m:sup>
                    </m:sSup>
                    <m:r>
                      <a:rPr lang="en-GB" b="1" i="1">
                        <a:latin typeface="Cambria Math"/>
                      </a:rPr>
                      <m:t>𝒇</m:t>
                    </m:r>
                  </m:oMath>
                </a14:m>
                <a:r>
                  <a:rPr lang="en-GB" dirty="0" smtClean="0"/>
                  <a:t> </a:t>
                </a:r>
                <a:r>
                  <a:rPr lang="en-GB" dirty="0" smtClean="0">
                    <a:solidFill>
                      <a:srgbClr val="00B050"/>
                    </a:solidFill>
                  </a:rPr>
                  <a:t>precisely  identical</a:t>
                </a:r>
                <a:r>
                  <a:rPr lang="en-GB" dirty="0" smtClean="0"/>
                  <a:t>.</a:t>
                </a:r>
                <a:r>
                  <a:rPr lang="en-GB" i="1" dirty="0"/>
                  <a:t> </a:t>
                </a:r>
                <a:endParaRPr lang="en-GB" i="1" dirty="0" smtClean="0"/>
              </a:p>
              <a:p>
                <a:pPr marL="0" lvl="0" indent="0">
                  <a:buNone/>
                </a:pPr>
                <a:endParaRPr lang="en-GB" dirty="0" smtClean="0"/>
              </a:p>
              <a:p>
                <a:pPr marL="0" lvl="0" indent="0">
                  <a:buNone/>
                </a:pPr>
                <a:endParaRPr lang="en-GB" dirty="0" smtClean="0"/>
              </a:p>
              <a:p>
                <a:pPr marL="0" lvl="0" indent="0">
                  <a:buNone/>
                </a:pPr>
                <a:endParaRPr lang="en-GB" dirty="0" smtClean="0"/>
              </a:p>
              <a:p>
                <a:pPr marL="0" lvl="0" indent="0">
                  <a:buNone/>
                </a:pPr>
                <a:endParaRPr lang="en-GB" dirty="0"/>
              </a:p>
              <a:p>
                <a:endParaRPr lang="en-GB" dirty="0"/>
              </a:p>
            </p:txBody>
          </p:sp>
        </mc:Choice>
        <mc:Fallback>
          <p:sp>
            <p:nvSpPr>
              <p:cNvPr id="47" name="Content Placeholder 2"/>
              <p:cNvSpPr>
                <a:spLocks noGrp="1" noRot="1" noChangeAspect="1" noMove="1" noResize="1" noEditPoints="1" noAdjustHandles="1" noChangeArrowheads="1" noChangeShapeType="1" noTextEdit="1"/>
              </p:cNvSpPr>
              <p:nvPr>
                <p:ph idx="1"/>
              </p:nvPr>
            </p:nvSpPr>
            <p:spPr>
              <a:xfrm>
                <a:off x="162446" y="3908944"/>
                <a:ext cx="8981554" cy="2780928"/>
              </a:xfrm>
              <a:blipFill rotWithShape="1">
                <a:blip r:embed="rId4"/>
                <a:stretch>
                  <a:fillRect l="-1154" t="-3947" r="-883" b="-439"/>
                </a:stretch>
              </a:blipFill>
            </p:spPr>
            <p:txBody>
              <a:bodyPr/>
              <a:lstStyle/>
              <a:p>
                <a:r>
                  <a:rPr lang="en-GB">
                    <a:noFill/>
                  </a:rPr>
                  <a:t> </a:t>
                </a:r>
              </a:p>
            </p:txBody>
          </p:sp>
        </mc:Fallback>
      </mc:AlternateContent>
      <p:sp>
        <p:nvSpPr>
          <p:cNvPr id="18" name="Footer Placeholder 17"/>
          <p:cNvSpPr>
            <a:spLocks noGrp="1"/>
          </p:cNvSpPr>
          <p:nvPr>
            <p:ph type="ftr" sz="quarter" idx="11"/>
          </p:nvPr>
        </p:nvSpPr>
        <p:spPr/>
        <p:txBody>
          <a:bodyPr/>
          <a:lstStyle/>
          <a:p>
            <a:r>
              <a:rPr lang="en-GB" dirty="0" smtClean="0"/>
              <a:t>John Woodward University of Stirling</a:t>
            </a:r>
            <a:endParaRPr lang="en-GB" dirty="0"/>
          </a:p>
        </p:txBody>
      </p:sp>
      <p:sp>
        <p:nvSpPr>
          <p:cNvPr id="19" name="Slide Number Placeholder 18"/>
          <p:cNvSpPr>
            <a:spLocks noGrp="1"/>
          </p:cNvSpPr>
          <p:nvPr>
            <p:ph type="sldNum" sz="quarter" idx="12"/>
          </p:nvPr>
        </p:nvSpPr>
        <p:spPr/>
        <p:txBody>
          <a:bodyPr/>
          <a:lstStyle/>
          <a:p>
            <a:fld id="{068B9CB0-4C56-43B1-8FC9-F9CC48F9C60C}" type="slidenum">
              <a:rPr lang="en-GB" smtClean="0"/>
              <a:t>12</a:t>
            </a:fld>
            <a:endParaRPr lang="en-GB" dirty="0"/>
          </a:p>
        </p:txBody>
      </p:sp>
      <p:sp>
        <p:nvSpPr>
          <p:cNvPr id="5" name="Date Placeholder 4"/>
          <p:cNvSpPr>
            <a:spLocks noGrp="1"/>
          </p:cNvSpPr>
          <p:nvPr>
            <p:ph type="dt" sz="half" idx="10"/>
          </p:nvPr>
        </p:nvSpPr>
        <p:spPr/>
        <p:txBody>
          <a:bodyPr/>
          <a:lstStyle/>
          <a:p>
            <a:fld id="{59BA4800-A6A4-4F8E-8653-57303D74011A}" type="datetime1">
              <a:rPr lang="en-GB" smtClean="0"/>
              <a:t>24/09/2013</a:t>
            </a:fld>
            <a:endParaRPr lang="en-GB"/>
          </a:p>
        </p:txBody>
      </p:sp>
    </p:spTree>
    <p:extLst>
      <p:ext uri="{BB962C8B-B14F-4D97-AF65-F5344CB8AC3E}">
        <p14:creationId xmlns:p14="http://schemas.microsoft.com/office/powerpoint/2010/main" val="226704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t>One Man – </a:t>
            </a:r>
            <a:r>
              <a:rPr lang="en-GB" b="1" dirty="0" smtClean="0">
                <a:solidFill>
                  <a:srgbClr val="FF0000"/>
                </a:solidFill>
              </a:rPr>
              <a:t>One </a:t>
            </a:r>
            <a:r>
              <a:rPr lang="en-GB" b="1" dirty="0" smtClean="0"/>
              <a:t>Algorithm</a:t>
            </a:r>
            <a:endParaRPr lang="en-GB" b="1" dirty="0"/>
          </a:p>
        </p:txBody>
      </p:sp>
      <p:sp>
        <p:nvSpPr>
          <p:cNvPr id="3" name="Content Placeholder 2"/>
          <p:cNvSpPr>
            <a:spLocks noGrp="1"/>
          </p:cNvSpPr>
          <p:nvPr>
            <p:ph idx="1"/>
          </p:nvPr>
        </p:nvSpPr>
        <p:spPr>
          <a:xfrm>
            <a:off x="0" y="908720"/>
            <a:ext cx="9144000" cy="4958011"/>
          </a:xfrm>
        </p:spPr>
        <p:txBody>
          <a:bodyPr/>
          <a:lstStyle/>
          <a:p>
            <a:pPr marL="514350" indent="-514350">
              <a:buFont typeface="+mj-lt"/>
              <a:buAutoNum type="arabicPeriod"/>
            </a:pPr>
            <a:r>
              <a:rPr lang="en-GB" sz="2800" dirty="0" smtClean="0"/>
              <a:t>Researchers design heuristics by hand and test them on problem instances</a:t>
            </a:r>
            <a:r>
              <a:rPr lang="en-GB" sz="2800" dirty="0"/>
              <a:t> </a:t>
            </a:r>
            <a:r>
              <a:rPr lang="en-GB" sz="2800" dirty="0" smtClean="0"/>
              <a:t>or arbitrary benchmarks off internet. </a:t>
            </a:r>
          </a:p>
          <a:p>
            <a:pPr marL="514350" indent="-514350">
              <a:buFont typeface="+mj-lt"/>
              <a:buAutoNum type="arabicPeriod"/>
            </a:pPr>
            <a:r>
              <a:rPr lang="en-GB" sz="2800" dirty="0" smtClean="0"/>
              <a:t>Presenting results at conferences and publishing in journals. </a:t>
            </a:r>
            <a:r>
              <a:rPr lang="en-GB" sz="2800" u="sng" dirty="0" smtClean="0"/>
              <a:t>In this talk/paper we propose a new algorithm… </a:t>
            </a:r>
          </a:p>
          <a:p>
            <a:pPr marL="514350" indent="-514350">
              <a:buFont typeface="+mj-lt"/>
              <a:buAutoNum type="arabicPeriod"/>
            </a:pPr>
            <a:r>
              <a:rPr lang="en-GB" sz="2800" dirty="0" smtClean="0"/>
              <a:t>What is the target problem class they have in mind?</a:t>
            </a:r>
          </a:p>
          <a:p>
            <a:pPr>
              <a:buNone/>
            </a:pPr>
            <a:endParaRPr lang="en-GB" dirty="0" smtClean="0"/>
          </a:p>
          <a:p>
            <a:endParaRPr lang="en-GB" dirty="0"/>
          </a:p>
        </p:txBody>
      </p:sp>
      <p:grpSp>
        <p:nvGrpSpPr>
          <p:cNvPr id="21" name="Group 20"/>
          <p:cNvGrpSpPr/>
          <p:nvPr/>
        </p:nvGrpSpPr>
        <p:grpSpPr>
          <a:xfrm>
            <a:off x="1043608" y="3429000"/>
            <a:ext cx="6849654" cy="3141772"/>
            <a:chOff x="251520" y="3068960"/>
            <a:chExt cx="6849654" cy="3141772"/>
          </a:xfrm>
        </p:grpSpPr>
        <p:pic>
          <p:nvPicPr>
            <p:cNvPr id="8" name="Picture 7" descr="man1.bmp"/>
            <p:cNvPicPr>
              <a:picLocks noChangeAspect="1"/>
            </p:cNvPicPr>
            <p:nvPr/>
          </p:nvPicPr>
          <p:blipFill>
            <a:blip r:embed="rId3" cstate="print"/>
            <a:stretch>
              <a:fillRect/>
            </a:stretch>
          </p:blipFill>
          <p:spPr>
            <a:xfrm>
              <a:off x="1259632" y="3068960"/>
              <a:ext cx="1071429" cy="1071429"/>
            </a:xfrm>
            <a:prstGeom prst="rect">
              <a:avLst/>
            </a:prstGeom>
          </p:spPr>
        </p:pic>
        <p:pic>
          <p:nvPicPr>
            <p:cNvPr id="9" name="Picture 8" descr="man2.bmp"/>
            <p:cNvPicPr>
              <a:picLocks noChangeAspect="1"/>
            </p:cNvPicPr>
            <p:nvPr/>
          </p:nvPicPr>
          <p:blipFill>
            <a:blip r:embed="rId4" cstate="print"/>
            <a:stretch>
              <a:fillRect/>
            </a:stretch>
          </p:blipFill>
          <p:spPr>
            <a:xfrm>
              <a:off x="1187624" y="4293096"/>
              <a:ext cx="1285715" cy="885715"/>
            </a:xfrm>
            <a:prstGeom prst="rect">
              <a:avLst/>
            </a:prstGeom>
          </p:spPr>
        </p:pic>
        <p:pic>
          <p:nvPicPr>
            <p:cNvPr id="10" name="Picture 9" descr="man3.bmp"/>
            <p:cNvPicPr>
              <a:picLocks noChangeAspect="1"/>
            </p:cNvPicPr>
            <p:nvPr/>
          </p:nvPicPr>
          <p:blipFill>
            <a:blip r:embed="rId5" cstate="print"/>
            <a:stretch>
              <a:fillRect/>
            </a:stretch>
          </p:blipFill>
          <p:spPr>
            <a:xfrm>
              <a:off x="1187624" y="5301208"/>
              <a:ext cx="1252381" cy="909524"/>
            </a:xfrm>
            <a:prstGeom prst="rect">
              <a:avLst/>
            </a:prstGeom>
          </p:spPr>
        </p:pic>
        <p:sp>
          <p:nvSpPr>
            <p:cNvPr id="11" name="Right Arrow 10"/>
            <p:cNvSpPr/>
            <p:nvPr/>
          </p:nvSpPr>
          <p:spPr>
            <a:xfrm>
              <a:off x="2843808" y="3501008"/>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2843808" y="4653136"/>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2843808" y="5517232"/>
              <a:ext cx="25202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868144" y="3429000"/>
              <a:ext cx="1233030" cy="646331"/>
            </a:xfrm>
            <a:prstGeom prst="rect">
              <a:avLst/>
            </a:prstGeom>
            <a:noFill/>
            <a:ln w="6350">
              <a:solidFill>
                <a:schemeClr val="tx1"/>
              </a:solidFill>
            </a:ln>
          </p:spPr>
          <p:txBody>
            <a:bodyPr wrap="none" rtlCol="0">
              <a:spAutoFit/>
            </a:bodyPr>
            <a:lstStyle/>
            <a:p>
              <a:r>
                <a:rPr lang="en-GB" dirty="0" smtClean="0"/>
                <a:t>Heuristic</a:t>
              </a:r>
            </a:p>
            <a:p>
              <a:r>
                <a:rPr lang="en-GB" dirty="0" smtClean="0"/>
                <a:t>Algorithm1</a:t>
              </a:r>
              <a:endParaRPr lang="en-GB" dirty="0"/>
            </a:p>
          </p:txBody>
        </p:sp>
        <p:sp>
          <p:nvSpPr>
            <p:cNvPr id="15" name="TextBox 14"/>
            <p:cNvSpPr txBox="1"/>
            <p:nvPr/>
          </p:nvSpPr>
          <p:spPr>
            <a:xfrm>
              <a:off x="5868144" y="4509120"/>
              <a:ext cx="1233030" cy="646331"/>
            </a:xfrm>
            <a:prstGeom prst="rect">
              <a:avLst/>
            </a:prstGeom>
            <a:noFill/>
            <a:ln w="6350">
              <a:solidFill>
                <a:schemeClr val="tx1"/>
              </a:solidFill>
            </a:ln>
          </p:spPr>
          <p:txBody>
            <a:bodyPr wrap="none" rtlCol="0">
              <a:spAutoFit/>
            </a:bodyPr>
            <a:lstStyle/>
            <a:p>
              <a:r>
                <a:rPr lang="en-GB" dirty="0" smtClean="0"/>
                <a:t>Heuristic</a:t>
              </a:r>
            </a:p>
            <a:p>
              <a:r>
                <a:rPr lang="en-GB" dirty="0" smtClean="0"/>
                <a:t>Algorithm2</a:t>
              </a:r>
              <a:endParaRPr lang="en-GB" dirty="0"/>
            </a:p>
          </p:txBody>
        </p:sp>
        <p:sp>
          <p:nvSpPr>
            <p:cNvPr id="16" name="TextBox 15"/>
            <p:cNvSpPr txBox="1"/>
            <p:nvPr/>
          </p:nvSpPr>
          <p:spPr>
            <a:xfrm>
              <a:off x="5868144" y="5445224"/>
              <a:ext cx="1233030" cy="646331"/>
            </a:xfrm>
            <a:prstGeom prst="rect">
              <a:avLst/>
            </a:prstGeom>
            <a:noFill/>
            <a:ln w="6350">
              <a:solidFill>
                <a:schemeClr val="tx1"/>
              </a:solidFill>
            </a:ln>
          </p:spPr>
          <p:txBody>
            <a:bodyPr wrap="none" rtlCol="0">
              <a:spAutoFit/>
            </a:bodyPr>
            <a:lstStyle/>
            <a:p>
              <a:r>
                <a:rPr lang="en-GB" dirty="0" smtClean="0"/>
                <a:t>Heuristic</a:t>
              </a:r>
            </a:p>
            <a:p>
              <a:r>
                <a:rPr lang="en-GB" dirty="0" smtClean="0"/>
                <a:t>Algorithm3</a:t>
              </a:r>
              <a:endParaRPr lang="en-GB" dirty="0"/>
            </a:p>
          </p:txBody>
        </p:sp>
        <p:grpSp>
          <p:nvGrpSpPr>
            <p:cNvPr id="20" name="Group 19"/>
            <p:cNvGrpSpPr/>
            <p:nvPr/>
          </p:nvGrpSpPr>
          <p:grpSpPr>
            <a:xfrm>
              <a:off x="251520" y="3501008"/>
              <a:ext cx="1037463" cy="2385556"/>
              <a:chOff x="6020544" y="3581400"/>
              <a:chExt cx="1037463" cy="2385556"/>
            </a:xfrm>
          </p:grpSpPr>
          <p:sp>
            <p:nvSpPr>
              <p:cNvPr id="17" name="TextBox 16"/>
              <p:cNvSpPr txBox="1"/>
              <p:nvPr/>
            </p:nvSpPr>
            <p:spPr>
              <a:xfrm>
                <a:off x="6020544" y="3581400"/>
                <a:ext cx="1037463" cy="369332"/>
              </a:xfrm>
              <a:prstGeom prst="rect">
                <a:avLst/>
              </a:prstGeom>
              <a:noFill/>
              <a:ln w="6350">
                <a:solidFill>
                  <a:schemeClr val="tx1"/>
                </a:solidFill>
              </a:ln>
            </p:spPr>
            <p:txBody>
              <a:bodyPr wrap="none" rtlCol="0">
                <a:spAutoFit/>
              </a:bodyPr>
              <a:lstStyle/>
              <a:p>
                <a:r>
                  <a:rPr lang="en-GB" dirty="0" smtClean="0"/>
                  <a:t>Human 1</a:t>
                </a:r>
                <a:endParaRPr lang="en-GB" dirty="0"/>
              </a:p>
            </p:txBody>
          </p:sp>
          <p:sp>
            <p:nvSpPr>
              <p:cNvPr id="18" name="TextBox 17"/>
              <p:cNvSpPr txBox="1"/>
              <p:nvPr/>
            </p:nvSpPr>
            <p:spPr>
              <a:xfrm>
                <a:off x="6020544" y="4661520"/>
                <a:ext cx="984565" cy="369332"/>
              </a:xfrm>
              <a:prstGeom prst="rect">
                <a:avLst/>
              </a:prstGeom>
              <a:noFill/>
              <a:ln w="6350">
                <a:solidFill>
                  <a:schemeClr val="tx1"/>
                </a:solidFill>
              </a:ln>
            </p:spPr>
            <p:txBody>
              <a:bodyPr wrap="none" rtlCol="0">
                <a:spAutoFit/>
              </a:bodyPr>
              <a:lstStyle/>
              <a:p>
                <a:r>
                  <a:rPr lang="en-GB" dirty="0" smtClean="0"/>
                  <a:t>Human2</a:t>
                </a:r>
                <a:endParaRPr lang="en-GB" dirty="0"/>
              </a:p>
            </p:txBody>
          </p:sp>
          <p:sp>
            <p:nvSpPr>
              <p:cNvPr id="19" name="TextBox 18"/>
              <p:cNvSpPr txBox="1"/>
              <p:nvPr/>
            </p:nvSpPr>
            <p:spPr>
              <a:xfrm>
                <a:off x="6020544" y="5597624"/>
                <a:ext cx="984565" cy="369332"/>
              </a:xfrm>
              <a:prstGeom prst="rect">
                <a:avLst/>
              </a:prstGeom>
              <a:noFill/>
              <a:ln w="6350">
                <a:solidFill>
                  <a:schemeClr val="tx1"/>
                </a:solidFill>
              </a:ln>
            </p:spPr>
            <p:txBody>
              <a:bodyPr wrap="none" rtlCol="0">
                <a:spAutoFit/>
              </a:bodyPr>
              <a:lstStyle/>
              <a:p>
                <a:r>
                  <a:rPr lang="en-GB" dirty="0" smtClean="0"/>
                  <a:t>Human3</a:t>
                </a:r>
              </a:p>
            </p:txBody>
          </p:sp>
        </p:grpSp>
      </p:gr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22" name="Slide Number Placeholder 21"/>
          <p:cNvSpPr>
            <a:spLocks noGrp="1"/>
          </p:cNvSpPr>
          <p:nvPr>
            <p:ph type="sldNum" sz="quarter" idx="12"/>
          </p:nvPr>
        </p:nvSpPr>
        <p:spPr/>
        <p:txBody>
          <a:bodyPr/>
          <a:lstStyle/>
          <a:p>
            <a:fld id="{068B9CB0-4C56-43B1-8FC9-F9CC48F9C60C}" type="slidenum">
              <a:rPr lang="en-GB" smtClean="0"/>
              <a:t>13</a:t>
            </a:fld>
            <a:endParaRPr lang="en-GB"/>
          </a:p>
        </p:txBody>
      </p:sp>
      <p:sp>
        <p:nvSpPr>
          <p:cNvPr id="4" name="Date Placeholder 3"/>
          <p:cNvSpPr>
            <a:spLocks noGrp="1"/>
          </p:cNvSpPr>
          <p:nvPr>
            <p:ph type="dt" sz="half" idx="10"/>
          </p:nvPr>
        </p:nvSpPr>
        <p:spPr/>
        <p:txBody>
          <a:bodyPr/>
          <a:lstStyle/>
          <a:p>
            <a:fld id="{37AA25EB-51DE-4AE1-BCCA-8C11D8C057F4}" type="datetime1">
              <a:rPr lang="en-GB" smtClean="0"/>
              <a:t>24/09/2013</a:t>
            </a:fld>
            <a:endParaRPr lang="en-GB"/>
          </a:p>
        </p:txBody>
      </p:sp>
    </p:spTree>
    <p:extLst>
      <p:ext uri="{BB962C8B-B14F-4D97-AF65-F5344CB8AC3E}">
        <p14:creationId xmlns:p14="http://schemas.microsoft.com/office/powerpoint/2010/main" val="213639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Man ….</a:t>
            </a:r>
            <a:r>
              <a:rPr lang="en-GB" dirty="0" smtClean="0">
                <a:solidFill>
                  <a:srgbClr val="00B050"/>
                </a:solidFill>
              </a:rPr>
              <a:t>Many</a:t>
            </a:r>
            <a:r>
              <a:rPr lang="en-GB" dirty="0" smtClean="0"/>
              <a:t> Algorithms</a:t>
            </a:r>
            <a:endParaRPr lang="en-GB" dirty="0"/>
          </a:p>
        </p:txBody>
      </p:sp>
      <p:pic>
        <p:nvPicPr>
          <p:cNvPr id="20" name="Picture 19" descr="stickman4.jpg"/>
          <p:cNvPicPr>
            <a:picLocks noChangeAspect="1"/>
          </p:cNvPicPr>
          <p:nvPr/>
        </p:nvPicPr>
        <p:blipFill>
          <a:blip r:embed="rId2" cstate="print"/>
          <a:stretch>
            <a:fillRect/>
          </a:stretch>
        </p:blipFill>
        <p:spPr>
          <a:xfrm>
            <a:off x="2039261" y="5351472"/>
            <a:ext cx="1255787" cy="1372604"/>
          </a:xfrm>
          <a:prstGeom prst="rect">
            <a:avLst/>
          </a:prstGeom>
        </p:spPr>
      </p:pic>
      <p:grpSp>
        <p:nvGrpSpPr>
          <p:cNvPr id="30" name="Group 29"/>
          <p:cNvGrpSpPr/>
          <p:nvPr/>
        </p:nvGrpSpPr>
        <p:grpSpPr>
          <a:xfrm>
            <a:off x="165344" y="1246663"/>
            <a:ext cx="4598560" cy="3862284"/>
            <a:chOff x="2803394" y="1222900"/>
            <a:chExt cx="4598560" cy="3862284"/>
          </a:xfrm>
        </p:grpSpPr>
        <p:grpSp>
          <p:nvGrpSpPr>
            <p:cNvPr id="4" name="Group 3"/>
            <p:cNvGrpSpPr/>
            <p:nvPr/>
          </p:nvGrpSpPr>
          <p:grpSpPr>
            <a:xfrm>
              <a:off x="2803394" y="1238809"/>
              <a:ext cx="4432902" cy="3846375"/>
              <a:chOff x="3739498" y="1310817"/>
              <a:chExt cx="4432902" cy="3846375"/>
            </a:xfrm>
          </p:grpSpPr>
          <p:sp>
            <p:nvSpPr>
              <p:cNvPr id="5" name="Rectangle 4"/>
              <p:cNvSpPr/>
              <p:nvPr/>
            </p:nvSpPr>
            <p:spPr>
              <a:xfrm>
                <a:off x="5508104" y="2492896"/>
                <a:ext cx="2664296"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28184" y="3212976"/>
                <a:ext cx="1512168"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39498" y="1310817"/>
                <a:ext cx="2673617" cy="461665"/>
              </a:xfrm>
              <a:prstGeom prst="rect">
                <a:avLst/>
              </a:prstGeom>
              <a:noFill/>
              <a:ln w="12700">
                <a:solidFill>
                  <a:schemeClr val="tx1"/>
                </a:solidFill>
              </a:ln>
            </p:spPr>
            <p:txBody>
              <a:bodyPr wrap="none" rtlCol="0">
                <a:spAutoFit/>
              </a:bodyPr>
              <a:lstStyle/>
              <a:p>
                <a:r>
                  <a:rPr lang="en-GB" sz="2400" dirty="0" smtClean="0"/>
                  <a:t>Space of Algorithms</a:t>
                </a:r>
                <a:endParaRPr lang="en-GB" sz="2400" dirty="0"/>
              </a:p>
            </p:txBody>
          </p:sp>
          <p:cxnSp>
            <p:nvCxnSpPr>
              <p:cNvPr id="8" name="Straight Arrow Connector 7"/>
              <p:cNvCxnSpPr>
                <a:stCxn id="7" idx="2"/>
                <a:endCxn id="5" idx="0"/>
              </p:cNvCxnSpPr>
              <p:nvPr/>
            </p:nvCxnSpPr>
            <p:spPr>
              <a:xfrm>
                <a:off x="5076307" y="1772482"/>
                <a:ext cx="1763945" cy="720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203848" y="3176972"/>
              <a:ext cx="1229696" cy="369332"/>
            </a:xfrm>
            <a:prstGeom prst="rect">
              <a:avLst/>
            </a:prstGeom>
            <a:noFill/>
            <a:ln w="6350">
              <a:solidFill>
                <a:schemeClr val="tx1"/>
              </a:solidFill>
            </a:ln>
          </p:spPr>
          <p:txBody>
            <a:bodyPr wrap="none" rtlCol="0">
              <a:spAutoFit/>
            </a:bodyPr>
            <a:lstStyle/>
            <a:p>
              <a:r>
                <a:rPr lang="en-GB" dirty="0" smtClean="0"/>
                <a:t>Mutation 1</a:t>
              </a:r>
              <a:endParaRPr lang="en-GB" dirty="0"/>
            </a:p>
          </p:txBody>
        </p:sp>
        <p:sp>
          <p:nvSpPr>
            <p:cNvPr id="10" name="TextBox 9"/>
            <p:cNvSpPr txBox="1"/>
            <p:nvPr/>
          </p:nvSpPr>
          <p:spPr>
            <a:xfrm>
              <a:off x="3203848" y="3654316"/>
              <a:ext cx="1282595" cy="369332"/>
            </a:xfrm>
            <a:prstGeom prst="rect">
              <a:avLst/>
            </a:prstGeom>
            <a:noFill/>
            <a:ln w="6350">
              <a:solidFill>
                <a:schemeClr val="tx1"/>
              </a:solidFill>
            </a:ln>
          </p:spPr>
          <p:txBody>
            <a:bodyPr wrap="none" rtlCol="0">
              <a:spAutoFit/>
            </a:bodyPr>
            <a:lstStyle/>
            <a:p>
              <a:r>
                <a:rPr lang="en-GB" dirty="0"/>
                <a:t>Mutation </a:t>
              </a:r>
              <a:r>
                <a:rPr lang="en-GB" dirty="0" smtClean="0"/>
                <a:t> 2</a:t>
              </a:r>
              <a:endParaRPr lang="en-GB" dirty="0"/>
            </a:p>
          </p:txBody>
        </p:sp>
        <p:sp>
          <p:nvSpPr>
            <p:cNvPr id="11" name="TextBox 10"/>
            <p:cNvSpPr txBox="1"/>
            <p:nvPr/>
          </p:nvSpPr>
          <p:spPr>
            <a:xfrm>
              <a:off x="3203848" y="4149080"/>
              <a:ext cx="1059777" cy="646331"/>
            </a:xfrm>
            <a:prstGeom prst="rect">
              <a:avLst/>
            </a:prstGeom>
            <a:noFill/>
            <a:ln w="6350">
              <a:solidFill>
                <a:schemeClr val="tx1"/>
              </a:solidFill>
            </a:ln>
          </p:spPr>
          <p:txBody>
            <a:bodyPr wrap="none" rtlCol="0">
              <a:spAutoFit/>
            </a:bodyPr>
            <a:lstStyle/>
            <a:p>
              <a:r>
                <a:rPr lang="en-GB" dirty="0"/>
                <a:t>Mutation</a:t>
              </a:r>
              <a:endParaRPr lang="en-GB" dirty="0" smtClean="0"/>
            </a:p>
            <a:p>
              <a:r>
                <a:rPr lang="en-GB" dirty="0" smtClean="0"/>
                <a:t>10,000</a:t>
              </a:r>
              <a:endParaRPr lang="en-GB" dirty="0"/>
            </a:p>
          </p:txBody>
        </p:sp>
        <p:cxnSp>
          <p:nvCxnSpPr>
            <p:cNvPr id="13" name="Straight Arrow Connector 12"/>
            <p:cNvCxnSpPr>
              <a:stCxn id="9" idx="3"/>
              <a:endCxn id="25" idx="1"/>
            </p:cNvCxnSpPr>
            <p:nvPr/>
          </p:nvCxnSpPr>
          <p:spPr>
            <a:xfrm>
              <a:off x="4433544" y="3361638"/>
              <a:ext cx="1290584"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27" idx="1"/>
            </p:cNvCxnSpPr>
            <p:nvPr/>
          </p:nvCxnSpPr>
          <p:spPr>
            <a:xfrm flipV="1">
              <a:off x="4486443" y="3829690"/>
              <a:ext cx="1237685" cy="9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8" idx="1"/>
            </p:cNvCxnSpPr>
            <p:nvPr/>
          </p:nvCxnSpPr>
          <p:spPr>
            <a:xfrm flipV="1">
              <a:off x="4319859" y="4189730"/>
              <a:ext cx="1404269" cy="336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2" idx="2"/>
            </p:cNvCxnSpPr>
            <p:nvPr/>
          </p:nvCxnSpPr>
          <p:spPr>
            <a:xfrm flipH="1">
              <a:off x="6282190" y="2053897"/>
              <a:ext cx="256162" cy="1123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74750" y="1222900"/>
              <a:ext cx="1727204" cy="830997"/>
            </a:xfrm>
            <a:prstGeom prst="rect">
              <a:avLst/>
            </a:prstGeom>
            <a:ln w="6350">
              <a:solidFill>
                <a:schemeClr val="tx1"/>
              </a:solidFill>
            </a:ln>
          </p:spPr>
          <p:txBody>
            <a:bodyPr wrap="none">
              <a:spAutoFit/>
            </a:bodyPr>
            <a:lstStyle/>
            <a:p>
              <a:pPr>
                <a:buNone/>
              </a:pPr>
              <a:r>
                <a:rPr lang="en-GB" sz="2400" b="1" dirty="0" smtClean="0">
                  <a:solidFill>
                    <a:srgbClr val="FF0000"/>
                  </a:solidFill>
                </a:rPr>
                <a:t>Algorithmic</a:t>
              </a:r>
            </a:p>
            <a:p>
              <a:pPr>
                <a:buNone/>
              </a:pPr>
              <a:r>
                <a:rPr lang="en-GB" sz="2400" b="1" dirty="0" smtClean="0">
                  <a:solidFill>
                    <a:srgbClr val="FF0000"/>
                  </a:solidFill>
                </a:rPr>
                <a:t> framework </a:t>
              </a:r>
            </a:p>
          </p:txBody>
        </p:sp>
        <p:sp>
          <p:nvSpPr>
            <p:cNvPr id="23" name="TextBox 22"/>
            <p:cNvSpPr txBox="1"/>
            <p:nvPr/>
          </p:nvSpPr>
          <p:spPr>
            <a:xfrm>
              <a:off x="4860032" y="2636912"/>
              <a:ext cx="1372492" cy="369332"/>
            </a:xfrm>
            <a:prstGeom prst="rect">
              <a:avLst/>
            </a:prstGeom>
            <a:noFill/>
          </p:spPr>
          <p:txBody>
            <a:bodyPr wrap="none" rtlCol="0">
              <a:spAutoFit/>
            </a:bodyPr>
            <a:lstStyle/>
            <a:p>
              <a:r>
                <a:rPr lang="en-GB" dirty="0" smtClean="0"/>
                <a:t>. bubble sort</a:t>
              </a:r>
              <a:endParaRPr lang="en-GB" dirty="0"/>
            </a:p>
          </p:txBody>
        </p:sp>
        <p:sp>
          <p:nvSpPr>
            <p:cNvPr id="24" name="TextBox 23"/>
            <p:cNvSpPr txBox="1"/>
            <p:nvPr/>
          </p:nvSpPr>
          <p:spPr>
            <a:xfrm>
              <a:off x="4677311" y="4437112"/>
              <a:ext cx="2499805" cy="646331"/>
            </a:xfrm>
            <a:prstGeom prst="rect">
              <a:avLst/>
            </a:prstGeom>
            <a:noFill/>
          </p:spPr>
          <p:txBody>
            <a:bodyPr wrap="square" rtlCol="0">
              <a:spAutoFit/>
            </a:bodyPr>
            <a:lstStyle/>
            <a:p>
              <a:r>
                <a:rPr lang="en-GB" dirty="0" smtClean="0"/>
                <a:t>. Random Number</a:t>
              </a:r>
            </a:p>
            <a:p>
              <a:r>
                <a:rPr lang="en-GB" dirty="0" smtClean="0"/>
                <a:t>. Linux operating system</a:t>
              </a:r>
              <a:endParaRPr lang="en-GB" dirty="0"/>
            </a:p>
          </p:txBody>
        </p:sp>
        <p:sp>
          <p:nvSpPr>
            <p:cNvPr id="25" name="TextBox 24"/>
            <p:cNvSpPr txBox="1"/>
            <p:nvPr/>
          </p:nvSpPr>
          <p:spPr>
            <a:xfrm>
              <a:off x="5724128" y="3284984"/>
              <a:ext cx="304892" cy="369332"/>
            </a:xfrm>
            <a:prstGeom prst="rect">
              <a:avLst/>
            </a:prstGeom>
            <a:noFill/>
          </p:spPr>
          <p:txBody>
            <a:bodyPr wrap="none" rtlCol="0">
              <a:spAutoFit/>
            </a:bodyPr>
            <a:lstStyle/>
            <a:p>
              <a:r>
                <a:rPr lang="en-GB" dirty="0" smtClean="0"/>
                <a:t>X</a:t>
              </a:r>
              <a:endParaRPr lang="en-GB" dirty="0"/>
            </a:p>
          </p:txBody>
        </p:sp>
        <p:sp>
          <p:nvSpPr>
            <p:cNvPr id="27" name="TextBox 26"/>
            <p:cNvSpPr txBox="1"/>
            <p:nvPr/>
          </p:nvSpPr>
          <p:spPr>
            <a:xfrm>
              <a:off x="5724128" y="3645024"/>
              <a:ext cx="304892" cy="369332"/>
            </a:xfrm>
            <a:prstGeom prst="rect">
              <a:avLst/>
            </a:prstGeom>
            <a:noFill/>
          </p:spPr>
          <p:txBody>
            <a:bodyPr wrap="none" rtlCol="0">
              <a:spAutoFit/>
            </a:bodyPr>
            <a:lstStyle/>
            <a:p>
              <a:r>
                <a:rPr lang="en-GB" dirty="0" smtClean="0"/>
                <a:t>X</a:t>
              </a:r>
              <a:endParaRPr lang="en-GB" dirty="0"/>
            </a:p>
          </p:txBody>
        </p:sp>
        <p:sp>
          <p:nvSpPr>
            <p:cNvPr id="28" name="TextBox 27"/>
            <p:cNvSpPr txBox="1"/>
            <p:nvPr/>
          </p:nvSpPr>
          <p:spPr>
            <a:xfrm>
              <a:off x="5724128" y="4005064"/>
              <a:ext cx="304892" cy="369332"/>
            </a:xfrm>
            <a:prstGeom prst="rect">
              <a:avLst/>
            </a:prstGeom>
            <a:noFill/>
          </p:spPr>
          <p:txBody>
            <a:bodyPr wrap="none" rtlCol="0">
              <a:spAutoFit/>
            </a:bodyPr>
            <a:lstStyle/>
            <a:p>
              <a:r>
                <a:rPr lang="en-GB" dirty="0" smtClean="0"/>
                <a:t>X</a:t>
              </a:r>
              <a:endParaRPr lang="en-GB" dirty="0"/>
            </a:p>
          </p:txBody>
        </p:sp>
      </p:grpSp>
      <p:sp>
        <p:nvSpPr>
          <p:cNvPr id="34" name="Content Placeholder 2"/>
          <p:cNvSpPr>
            <a:spLocks noGrp="1"/>
          </p:cNvSpPr>
          <p:nvPr>
            <p:ph idx="1"/>
          </p:nvPr>
        </p:nvSpPr>
        <p:spPr>
          <a:xfrm>
            <a:off x="4716016" y="1599763"/>
            <a:ext cx="4186808" cy="4925581"/>
          </a:xfrm>
        </p:spPr>
        <p:txBody>
          <a:bodyPr>
            <a:normAutofit fontScale="85000" lnSpcReduction="10000"/>
          </a:bodyPr>
          <a:lstStyle/>
          <a:p>
            <a:pPr marL="0" indent="0">
              <a:buNone/>
            </a:pPr>
            <a:r>
              <a:rPr lang="en-GB" b="1" dirty="0" smtClean="0"/>
              <a:t>1. Challenge</a:t>
            </a:r>
            <a:r>
              <a:rPr lang="en-GB" dirty="0" smtClean="0"/>
              <a:t> is defining an algorithmic framework (</a:t>
            </a:r>
            <a:r>
              <a:rPr lang="en-GB" b="1" dirty="0" smtClean="0"/>
              <a:t>set</a:t>
            </a:r>
            <a:r>
              <a:rPr lang="en-GB" dirty="0" smtClean="0"/>
              <a:t>) that </a:t>
            </a:r>
            <a:r>
              <a:rPr lang="en-GB" b="1" dirty="0" smtClean="0">
                <a:solidFill>
                  <a:srgbClr val="00B050"/>
                </a:solidFill>
              </a:rPr>
              <a:t>includes</a:t>
            </a:r>
            <a:r>
              <a:rPr lang="en-GB" b="1" dirty="0" smtClean="0"/>
              <a:t> </a:t>
            </a:r>
            <a:r>
              <a:rPr lang="en-GB" dirty="0" smtClean="0"/>
              <a:t>useful algorithms, and </a:t>
            </a:r>
            <a:r>
              <a:rPr lang="en-GB" b="1" dirty="0" smtClean="0">
                <a:solidFill>
                  <a:srgbClr val="FF0000"/>
                </a:solidFill>
              </a:rPr>
              <a:t>excludes</a:t>
            </a:r>
            <a:r>
              <a:rPr lang="en-GB" dirty="0" smtClean="0">
                <a:solidFill>
                  <a:srgbClr val="FF0000"/>
                </a:solidFill>
              </a:rPr>
              <a:t> </a:t>
            </a:r>
            <a:r>
              <a:rPr lang="en-GB" dirty="0" smtClean="0"/>
              <a:t>others. </a:t>
            </a:r>
          </a:p>
          <a:p>
            <a:pPr marL="0" indent="0">
              <a:buNone/>
            </a:pPr>
            <a:r>
              <a:rPr lang="en-GB" dirty="0" smtClean="0"/>
              <a:t>2. Let Genetic Programming </a:t>
            </a:r>
            <a:r>
              <a:rPr lang="en-GB" b="1" u="sng" dirty="0" smtClean="0">
                <a:solidFill>
                  <a:srgbClr val="00B050"/>
                </a:solidFill>
              </a:rPr>
              <a:t>select the best algorithm for the problem class at hand</a:t>
            </a:r>
            <a:r>
              <a:rPr lang="en-GB" b="1" dirty="0" smtClean="0">
                <a:solidFill>
                  <a:srgbClr val="00B050"/>
                </a:solidFill>
              </a:rPr>
              <a:t>.</a:t>
            </a:r>
            <a:r>
              <a:rPr lang="en-GB" b="1" dirty="0" smtClean="0"/>
              <a:t> Context!!! </a:t>
            </a:r>
            <a:r>
              <a:rPr lang="en-GB" dirty="0" smtClean="0"/>
              <a:t>Let the data speak for itself without imposing our assumptions. </a:t>
            </a:r>
          </a:p>
          <a:p>
            <a:endParaRPr lang="en-GB" dirty="0"/>
          </a:p>
        </p:txBody>
      </p:sp>
      <p:sp>
        <p:nvSpPr>
          <p:cNvPr id="35" name="Rectangle 34"/>
          <p:cNvSpPr/>
          <p:nvPr/>
        </p:nvSpPr>
        <p:spPr>
          <a:xfrm>
            <a:off x="3295048" y="5391443"/>
            <a:ext cx="873894" cy="646331"/>
          </a:xfrm>
          <a:prstGeom prst="rect">
            <a:avLst/>
          </a:prstGeom>
          <a:ln w="6350">
            <a:solidFill>
              <a:schemeClr val="tx1"/>
            </a:solidFill>
          </a:ln>
        </p:spPr>
        <p:txBody>
          <a:bodyPr wrap="none">
            <a:spAutoFit/>
          </a:bodyPr>
          <a:lstStyle/>
          <a:p>
            <a:pPr>
              <a:buNone/>
            </a:pPr>
            <a:r>
              <a:rPr lang="en-GB" b="1" dirty="0" smtClean="0">
                <a:solidFill>
                  <a:srgbClr val="00B050"/>
                </a:solidFill>
              </a:rPr>
              <a:t>Search </a:t>
            </a:r>
          </a:p>
          <a:p>
            <a:pPr>
              <a:buNone/>
            </a:pPr>
            <a:r>
              <a:rPr lang="en-GB" b="1" dirty="0" smtClean="0">
                <a:solidFill>
                  <a:srgbClr val="00B050"/>
                </a:solidFill>
              </a:rPr>
              <a:t>Space</a:t>
            </a:r>
          </a:p>
        </p:txBody>
      </p:sp>
      <p:cxnSp>
        <p:nvCxnSpPr>
          <p:cNvPr id="36" name="Straight Arrow Connector 35"/>
          <p:cNvCxnSpPr>
            <a:stCxn id="35" idx="0"/>
          </p:cNvCxnSpPr>
          <p:nvPr/>
        </p:nvCxnSpPr>
        <p:spPr>
          <a:xfrm flipV="1">
            <a:off x="3731995" y="4398159"/>
            <a:ext cx="0" cy="993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ooter Placeholder 15"/>
          <p:cNvSpPr>
            <a:spLocks noGrp="1"/>
          </p:cNvSpPr>
          <p:nvPr>
            <p:ph type="ftr" sz="quarter" idx="11"/>
          </p:nvPr>
        </p:nvSpPr>
        <p:spPr/>
        <p:txBody>
          <a:bodyPr/>
          <a:lstStyle/>
          <a:p>
            <a:r>
              <a:rPr lang="en-GB" smtClean="0"/>
              <a:t>John Woodward University of Stirling</a:t>
            </a:r>
            <a:endParaRPr lang="en-GB"/>
          </a:p>
        </p:txBody>
      </p:sp>
      <p:sp>
        <p:nvSpPr>
          <p:cNvPr id="18" name="Slide Number Placeholder 17"/>
          <p:cNvSpPr>
            <a:spLocks noGrp="1"/>
          </p:cNvSpPr>
          <p:nvPr>
            <p:ph type="sldNum" sz="quarter" idx="12"/>
          </p:nvPr>
        </p:nvSpPr>
        <p:spPr/>
        <p:txBody>
          <a:bodyPr/>
          <a:lstStyle/>
          <a:p>
            <a:fld id="{068B9CB0-4C56-43B1-8FC9-F9CC48F9C60C}" type="slidenum">
              <a:rPr lang="en-GB" smtClean="0"/>
              <a:t>14</a:t>
            </a:fld>
            <a:endParaRPr lang="en-GB"/>
          </a:p>
        </p:txBody>
      </p:sp>
      <p:sp>
        <p:nvSpPr>
          <p:cNvPr id="31" name="Rectangle 30"/>
          <p:cNvSpPr/>
          <p:nvPr/>
        </p:nvSpPr>
        <p:spPr>
          <a:xfrm>
            <a:off x="215549" y="2333734"/>
            <a:ext cx="1581617" cy="830997"/>
          </a:xfrm>
          <a:prstGeom prst="rect">
            <a:avLst/>
          </a:prstGeom>
          <a:ln w="6350">
            <a:solidFill>
              <a:schemeClr val="tx1"/>
            </a:solidFill>
          </a:ln>
        </p:spPr>
        <p:txBody>
          <a:bodyPr wrap="square">
            <a:spAutoFit/>
          </a:bodyPr>
          <a:lstStyle/>
          <a:p>
            <a:pPr>
              <a:buNone/>
            </a:pPr>
            <a:r>
              <a:rPr lang="en-GB" sz="2400" b="1" dirty="0" smtClean="0">
                <a:solidFill>
                  <a:srgbClr val="00B050"/>
                </a:solidFill>
              </a:rPr>
              <a:t>GA mutations </a:t>
            </a:r>
          </a:p>
        </p:txBody>
      </p:sp>
      <p:sp>
        <p:nvSpPr>
          <p:cNvPr id="32" name="TextBox 31"/>
          <p:cNvSpPr txBox="1"/>
          <p:nvPr/>
        </p:nvSpPr>
        <p:spPr>
          <a:xfrm>
            <a:off x="2295624" y="2415434"/>
            <a:ext cx="1241237" cy="369332"/>
          </a:xfrm>
          <a:prstGeom prst="rect">
            <a:avLst/>
          </a:prstGeom>
          <a:noFill/>
        </p:spPr>
        <p:txBody>
          <a:bodyPr wrap="none" rtlCol="0">
            <a:spAutoFit/>
          </a:bodyPr>
          <a:lstStyle/>
          <a:p>
            <a:r>
              <a:rPr lang="en-GB" dirty="0" smtClean="0"/>
              <a:t>. Facebook </a:t>
            </a:r>
            <a:endParaRPr lang="en-GB" dirty="0"/>
          </a:p>
        </p:txBody>
      </p:sp>
      <p:sp>
        <p:nvSpPr>
          <p:cNvPr id="33" name="TextBox 32"/>
          <p:cNvSpPr txBox="1"/>
          <p:nvPr/>
        </p:nvSpPr>
        <p:spPr>
          <a:xfrm>
            <a:off x="2052987" y="2939415"/>
            <a:ext cx="1134798" cy="369332"/>
          </a:xfrm>
          <a:prstGeom prst="rect">
            <a:avLst/>
          </a:prstGeom>
          <a:noFill/>
        </p:spPr>
        <p:txBody>
          <a:bodyPr wrap="none" rtlCol="0">
            <a:spAutoFit/>
          </a:bodyPr>
          <a:lstStyle/>
          <a:p>
            <a:r>
              <a:rPr lang="en-GB" dirty="0" smtClean="0"/>
              <a:t>. MS word</a:t>
            </a:r>
            <a:endParaRPr lang="en-GB" dirty="0"/>
          </a:p>
        </p:txBody>
      </p:sp>
      <p:sp>
        <p:nvSpPr>
          <p:cNvPr id="3" name="Date Placeholder 2"/>
          <p:cNvSpPr>
            <a:spLocks noGrp="1"/>
          </p:cNvSpPr>
          <p:nvPr>
            <p:ph type="dt" sz="half" idx="10"/>
          </p:nvPr>
        </p:nvSpPr>
        <p:spPr/>
        <p:txBody>
          <a:bodyPr/>
          <a:lstStyle/>
          <a:p>
            <a:fld id="{71BDFE4E-FA6E-4879-B145-A4B8B49CA245}" type="datetime1">
              <a:rPr lang="en-GB" smtClean="0"/>
              <a:t>24/09/2013</a:t>
            </a:fld>
            <a:endParaRPr lang="en-GB"/>
          </a:p>
        </p:txBody>
      </p:sp>
    </p:spTree>
    <p:extLst>
      <p:ext uri="{BB962C8B-B14F-4D97-AF65-F5344CB8AC3E}">
        <p14:creationId xmlns:p14="http://schemas.microsoft.com/office/powerpoint/2010/main" val="125554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651571" y="2039814"/>
            <a:ext cx="4298557" cy="1447801"/>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24400" y="3886199"/>
            <a:ext cx="4298557" cy="1447801"/>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b="1" dirty="0" smtClean="0"/>
              <a:t>Meta and Base Learning</a:t>
            </a:r>
            <a:endParaRPr lang="en-GB" b="1" dirty="0"/>
          </a:p>
        </p:txBody>
      </p:sp>
      <p:sp>
        <p:nvSpPr>
          <p:cNvPr id="3" name="Content Placeholder 2"/>
          <p:cNvSpPr>
            <a:spLocks noGrp="1"/>
          </p:cNvSpPr>
          <p:nvPr>
            <p:ph idx="1"/>
          </p:nvPr>
        </p:nvSpPr>
        <p:spPr>
          <a:xfrm>
            <a:off x="179512" y="1402983"/>
            <a:ext cx="4468688" cy="5266377"/>
          </a:xfrm>
        </p:spPr>
        <p:txBody>
          <a:bodyPr>
            <a:normAutofit fontScale="92500" lnSpcReduction="20000"/>
          </a:bodyPr>
          <a:lstStyle/>
          <a:p>
            <a:pPr marL="514350" indent="-514350">
              <a:buFont typeface="+mj-lt"/>
              <a:buAutoNum type="arabicPeriod"/>
            </a:pPr>
            <a:r>
              <a:rPr lang="en-US" dirty="0" smtClean="0"/>
              <a:t>At the </a:t>
            </a:r>
            <a:r>
              <a:rPr lang="en-US" b="1" dirty="0" smtClean="0"/>
              <a:t>base</a:t>
            </a:r>
            <a:r>
              <a:rPr lang="en-US" dirty="0" smtClean="0"/>
              <a:t> level we are learning about a </a:t>
            </a:r>
            <a:r>
              <a:rPr lang="en-US" b="1" dirty="0" smtClean="0"/>
              <a:t>specific</a:t>
            </a:r>
            <a:r>
              <a:rPr lang="en-US" dirty="0" smtClean="0"/>
              <a:t> function. </a:t>
            </a:r>
          </a:p>
          <a:p>
            <a:pPr marL="514350" indent="-514350">
              <a:buFont typeface="+mj-lt"/>
              <a:buAutoNum type="arabicPeriod"/>
            </a:pPr>
            <a:r>
              <a:rPr lang="en-US" dirty="0" smtClean="0"/>
              <a:t>At the </a:t>
            </a:r>
            <a:r>
              <a:rPr lang="en-US" b="1" dirty="0" smtClean="0"/>
              <a:t>meta</a:t>
            </a:r>
            <a:r>
              <a:rPr lang="en-US" dirty="0" smtClean="0"/>
              <a:t> level we are learning about the problem </a:t>
            </a:r>
            <a:r>
              <a:rPr lang="en-US" b="1" dirty="0" smtClean="0"/>
              <a:t>class</a:t>
            </a:r>
            <a:r>
              <a:rPr lang="en-US" dirty="0"/>
              <a:t>. </a:t>
            </a:r>
            <a:endParaRPr lang="en-US" dirty="0" smtClean="0"/>
          </a:p>
          <a:p>
            <a:pPr marL="514350" indent="-514350">
              <a:buFont typeface="+mj-lt"/>
              <a:buAutoNum type="arabicPeriod"/>
            </a:pPr>
            <a:r>
              <a:rPr lang="en-US" dirty="0" smtClean="0"/>
              <a:t>We are just doing </a:t>
            </a:r>
            <a:r>
              <a:rPr lang="en-US" b="1" dirty="0" smtClean="0">
                <a:solidFill>
                  <a:srgbClr val="FF0000"/>
                </a:solidFill>
              </a:rPr>
              <a:t>“generate and test” </a:t>
            </a:r>
            <a:r>
              <a:rPr lang="en-US" dirty="0" smtClean="0">
                <a:solidFill>
                  <a:srgbClr val="FF0000"/>
                </a:solidFill>
              </a:rPr>
              <a:t>on </a:t>
            </a:r>
            <a:r>
              <a:rPr lang="en-US" b="1" dirty="0">
                <a:solidFill>
                  <a:srgbClr val="FF0000"/>
                </a:solidFill>
              </a:rPr>
              <a:t>“generate and </a:t>
            </a:r>
            <a:r>
              <a:rPr lang="en-US" b="1" dirty="0" smtClean="0">
                <a:solidFill>
                  <a:srgbClr val="FF0000"/>
                </a:solidFill>
              </a:rPr>
              <a:t>test”</a:t>
            </a:r>
          </a:p>
          <a:p>
            <a:pPr marL="514350" indent="-514350">
              <a:buFont typeface="+mj-lt"/>
              <a:buAutoNum type="arabicPeriod"/>
            </a:pPr>
            <a:r>
              <a:rPr lang="en-US" dirty="0" smtClean="0"/>
              <a:t>What is being passed with each </a:t>
            </a:r>
            <a:r>
              <a:rPr lang="en-US" b="1" dirty="0" smtClean="0"/>
              <a:t>blue arrow</a:t>
            </a:r>
            <a:r>
              <a:rPr lang="en-US" dirty="0" smtClean="0"/>
              <a:t>?</a:t>
            </a:r>
          </a:p>
          <a:p>
            <a:pPr marL="514350" indent="-514350">
              <a:buFont typeface="+mj-lt"/>
              <a:buAutoNum type="arabicPeriod"/>
            </a:pPr>
            <a:r>
              <a:rPr lang="en-US" dirty="0" smtClean="0"/>
              <a:t>Training/Testing and Validation</a:t>
            </a:r>
            <a:endParaRPr lang="en-US" dirty="0"/>
          </a:p>
          <a:p>
            <a:endParaRPr lang="en-US" dirty="0" smtClean="0"/>
          </a:p>
        </p:txBody>
      </p:sp>
      <p:grpSp>
        <p:nvGrpSpPr>
          <p:cNvPr id="19" name="Group 18"/>
          <p:cNvGrpSpPr/>
          <p:nvPr/>
        </p:nvGrpSpPr>
        <p:grpSpPr>
          <a:xfrm>
            <a:off x="4901418" y="2268415"/>
            <a:ext cx="3813518" cy="2797128"/>
            <a:chOff x="4901418" y="3419621"/>
            <a:chExt cx="3813518" cy="2797128"/>
          </a:xfrm>
        </p:grpSpPr>
        <p:sp>
          <p:nvSpPr>
            <p:cNvPr id="7" name="Down Arrow 6"/>
            <p:cNvSpPr/>
            <p:nvPr/>
          </p:nvSpPr>
          <p:spPr>
            <a:xfrm>
              <a:off x="7838636" y="4410221"/>
              <a:ext cx="381000" cy="81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901418" y="5226149"/>
              <a:ext cx="3800036" cy="990600"/>
              <a:chOff x="4901418" y="5226149"/>
              <a:chExt cx="3800036" cy="990600"/>
            </a:xfrm>
          </p:grpSpPr>
          <p:sp>
            <p:nvSpPr>
              <p:cNvPr id="5" name="Rectangle 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a:t>
                </a:r>
                <a:endParaRPr lang="en-GB" dirty="0"/>
              </a:p>
            </p:txBody>
          </p:sp>
          <p:sp>
            <p:nvSpPr>
              <p:cNvPr id="6" name="Rectangle 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to optimize</a:t>
                </a:r>
                <a:endParaRPr lang="en-GB" dirty="0"/>
              </a:p>
            </p:txBody>
          </p:sp>
          <p:sp>
            <p:nvSpPr>
              <p:cNvPr id="8" name="Down Arrow 7"/>
              <p:cNvSpPr/>
              <p:nvPr/>
            </p:nvSpPr>
            <p:spPr>
              <a:xfrm rot="5400000">
                <a:off x="6610350" y="5412838"/>
                <a:ext cx="381000" cy="102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rot="16200000">
                <a:off x="6617677" y="5024511"/>
                <a:ext cx="381000" cy="1043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own Arrow 9"/>
            <p:cNvSpPr/>
            <p:nvPr/>
          </p:nvSpPr>
          <p:spPr>
            <a:xfrm>
              <a:off x="5403457" y="4419661"/>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914900" y="3419621"/>
              <a:ext cx="3800036" cy="990600"/>
              <a:chOff x="4901418" y="5226149"/>
              <a:chExt cx="3800036" cy="990600"/>
            </a:xfrm>
          </p:grpSpPr>
          <p:sp>
            <p:nvSpPr>
              <p:cNvPr id="15" name="Rectangle 14"/>
              <p:cNvSpPr/>
              <p:nvPr/>
            </p:nvSpPr>
            <p:spPr>
              <a:xfrm>
                <a:off x="7329854" y="5226149"/>
                <a:ext cx="1371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 operator designer</a:t>
                </a:r>
                <a:endParaRPr lang="en-GB" dirty="0"/>
              </a:p>
            </p:txBody>
          </p:sp>
          <p:sp>
            <p:nvSpPr>
              <p:cNvPr id="16" name="Rectangle 15"/>
              <p:cNvSpPr/>
              <p:nvPr/>
            </p:nvSpPr>
            <p:spPr>
              <a:xfrm>
                <a:off x="4901418" y="5226149"/>
                <a:ext cx="1385081"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 class</a:t>
                </a:r>
                <a:endParaRPr lang="en-GB" dirty="0"/>
              </a:p>
            </p:txBody>
          </p:sp>
        </p:grpSp>
      </p:grpSp>
      <p:sp>
        <p:nvSpPr>
          <p:cNvPr id="22" name="TextBox 21"/>
          <p:cNvSpPr txBox="1"/>
          <p:nvPr/>
        </p:nvSpPr>
        <p:spPr>
          <a:xfrm>
            <a:off x="5148064" y="5470975"/>
            <a:ext cx="3588283" cy="1384995"/>
          </a:xfrm>
          <a:prstGeom prst="rect">
            <a:avLst/>
          </a:prstGeom>
          <a:noFill/>
        </p:spPr>
        <p:txBody>
          <a:bodyPr wrap="square" rtlCol="0">
            <a:spAutoFit/>
          </a:bodyPr>
          <a:lstStyle/>
          <a:p>
            <a:r>
              <a:rPr lang="en-US" sz="2800" b="1" dirty="0"/>
              <a:t>base</a:t>
            </a:r>
            <a:r>
              <a:rPr lang="en-US" sz="2800" dirty="0"/>
              <a:t> </a:t>
            </a:r>
            <a:r>
              <a:rPr lang="en-US" sz="2800" dirty="0" smtClean="0"/>
              <a:t>level</a:t>
            </a:r>
          </a:p>
          <a:p>
            <a:r>
              <a:rPr lang="en-US" sz="2800" b="1" dirty="0"/>
              <a:t>Conventional</a:t>
            </a:r>
            <a:r>
              <a:rPr lang="en-US" sz="2800" dirty="0"/>
              <a:t> GA </a:t>
            </a:r>
            <a:endParaRPr lang="en-GB" sz="2800" dirty="0"/>
          </a:p>
          <a:p>
            <a:endParaRPr lang="en-GB" sz="2800" dirty="0"/>
          </a:p>
        </p:txBody>
      </p:sp>
      <p:sp>
        <p:nvSpPr>
          <p:cNvPr id="23" name="TextBox 22"/>
          <p:cNvSpPr txBox="1"/>
          <p:nvPr/>
        </p:nvSpPr>
        <p:spPr>
          <a:xfrm>
            <a:off x="5989908" y="1371600"/>
            <a:ext cx="1720023" cy="523220"/>
          </a:xfrm>
          <a:prstGeom prst="rect">
            <a:avLst/>
          </a:prstGeom>
          <a:noFill/>
        </p:spPr>
        <p:txBody>
          <a:bodyPr wrap="none" rtlCol="0">
            <a:spAutoFit/>
          </a:bodyPr>
          <a:lstStyle/>
          <a:p>
            <a:r>
              <a:rPr lang="en-US" sz="2800" b="1" dirty="0" smtClean="0"/>
              <a:t>M</a:t>
            </a:r>
            <a:r>
              <a:rPr lang="en-US" sz="2800" dirty="0" smtClean="0"/>
              <a:t>eta level</a:t>
            </a:r>
            <a:endParaRPr lang="en-GB" sz="2800" dirty="0"/>
          </a:p>
        </p:txBody>
      </p:sp>
      <p:sp>
        <p:nvSpPr>
          <p:cNvPr id="4" name="Slide Number Placeholder 3"/>
          <p:cNvSpPr>
            <a:spLocks noGrp="1"/>
          </p:cNvSpPr>
          <p:nvPr>
            <p:ph type="sldNum" sz="quarter" idx="12"/>
          </p:nvPr>
        </p:nvSpPr>
        <p:spPr/>
        <p:txBody>
          <a:bodyPr/>
          <a:lstStyle/>
          <a:p>
            <a:fld id="{AE0BAD33-471C-4DB9-AEAE-399B2DE5ACD7}" type="slidenum">
              <a:rPr lang="en-GB" smtClean="0"/>
              <a:t>15</a:t>
            </a:fld>
            <a:endParaRPr lang="en-GB"/>
          </a:p>
        </p:txBody>
      </p:sp>
      <p:sp>
        <p:nvSpPr>
          <p:cNvPr id="24" name="Down Arrow 23"/>
          <p:cNvSpPr/>
          <p:nvPr/>
        </p:nvSpPr>
        <p:spPr>
          <a:xfrm rot="16200000">
            <a:off x="6617677" y="2051538"/>
            <a:ext cx="381000" cy="1043354"/>
          </a:xfrm>
          <a:prstGeom prst="downArrow">
            <a:avLst/>
          </a:prstGeom>
          <a:solidFill>
            <a:schemeClr val="accent3"/>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5400000">
            <a:off x="6610350" y="2439865"/>
            <a:ext cx="381000" cy="10287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ooter Placeholder 19"/>
          <p:cNvSpPr>
            <a:spLocks noGrp="1"/>
          </p:cNvSpPr>
          <p:nvPr>
            <p:ph type="ftr" sz="quarter" idx="11"/>
          </p:nvPr>
        </p:nvSpPr>
        <p:spPr/>
        <p:txBody>
          <a:bodyPr/>
          <a:lstStyle/>
          <a:p>
            <a:r>
              <a:rPr lang="en-GB" smtClean="0"/>
              <a:t>John Woodward University of Stirling</a:t>
            </a:r>
            <a:endParaRPr lang="en-GB"/>
          </a:p>
        </p:txBody>
      </p:sp>
      <p:sp>
        <p:nvSpPr>
          <p:cNvPr id="26" name="Down Arrow 25"/>
          <p:cNvSpPr/>
          <p:nvPr/>
        </p:nvSpPr>
        <p:spPr>
          <a:xfrm rot="10800000">
            <a:off x="8219636" y="326373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p:cNvSpPr/>
          <p:nvPr/>
        </p:nvSpPr>
        <p:spPr>
          <a:xfrm rot="10800000">
            <a:off x="4914900" y="3259015"/>
            <a:ext cx="381000" cy="806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ate Placeholder 12"/>
          <p:cNvSpPr>
            <a:spLocks noGrp="1"/>
          </p:cNvSpPr>
          <p:nvPr>
            <p:ph type="dt" sz="half" idx="10"/>
          </p:nvPr>
        </p:nvSpPr>
        <p:spPr/>
        <p:txBody>
          <a:bodyPr/>
          <a:lstStyle/>
          <a:p>
            <a:fld id="{9E2D2EF1-943A-42D2-8EEE-C9CCC3BD9845}" type="datetime1">
              <a:rPr lang="en-GB" smtClean="0"/>
              <a:t>24/09/2013</a:t>
            </a:fld>
            <a:endParaRPr lang="en-GB"/>
          </a:p>
        </p:txBody>
      </p:sp>
    </p:spTree>
    <p:extLst>
      <p:ext uri="{BB962C8B-B14F-4D97-AF65-F5344CB8AC3E}">
        <p14:creationId xmlns:p14="http://schemas.microsoft.com/office/powerpoint/2010/main" val="1029545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45" y="37514"/>
            <a:ext cx="8229600" cy="1143000"/>
          </a:xfrm>
        </p:spPr>
        <p:txBody>
          <a:bodyPr>
            <a:normAutofit fontScale="90000"/>
          </a:bodyPr>
          <a:lstStyle/>
          <a:p>
            <a:r>
              <a:rPr lang="en-US" b="1" dirty="0" smtClean="0"/>
              <a:t>Compare Signatures (Input-Output)</a:t>
            </a:r>
            <a:endParaRPr lang="en-GB" b="1" dirty="0"/>
          </a:p>
        </p:txBody>
      </p:sp>
      <p:sp>
        <p:nvSpPr>
          <p:cNvPr id="3" name="Content Placeholder 2"/>
          <p:cNvSpPr>
            <a:spLocks noGrp="1"/>
          </p:cNvSpPr>
          <p:nvPr>
            <p:ph idx="1"/>
          </p:nvPr>
        </p:nvSpPr>
        <p:spPr>
          <a:xfrm>
            <a:off x="424375" y="960437"/>
            <a:ext cx="4038600" cy="4525963"/>
          </a:xfrm>
          <a:ln cmpd="sng">
            <a:solidFill>
              <a:schemeClr val="tx1"/>
            </a:solidFill>
          </a:ln>
        </p:spPr>
        <p:txBody>
          <a:bodyPr>
            <a:normAutofit fontScale="92500" lnSpcReduction="20000"/>
          </a:bodyPr>
          <a:lstStyle/>
          <a:p>
            <a:pPr marL="0" indent="0">
              <a:buNone/>
            </a:pPr>
            <a:r>
              <a:rPr lang="en-US" u="sng" dirty="0" smtClean="0"/>
              <a:t>Genetic Algorithm </a:t>
            </a:r>
          </a:p>
          <a:p>
            <a:r>
              <a:rPr lang="en-US" dirty="0" smtClean="0">
                <a:solidFill>
                  <a:srgbClr val="FF0000"/>
                </a:solidFill>
              </a:rPr>
              <a:t>(</a:t>
            </a:r>
            <a:r>
              <a:rPr lang="en-US" dirty="0" err="1" smtClean="0">
                <a:solidFill>
                  <a:srgbClr val="FF0000"/>
                </a:solidFill>
              </a:rPr>
              <a:t>B^n</a:t>
            </a:r>
            <a:r>
              <a:rPr lang="en-US" dirty="0" smtClean="0">
                <a:solidFill>
                  <a:srgbClr val="FF0000"/>
                </a:solidFill>
              </a:rPr>
              <a:t> -&gt; R) -&gt; </a:t>
            </a:r>
            <a:r>
              <a:rPr lang="en-US" dirty="0" err="1" smtClean="0">
                <a:solidFill>
                  <a:srgbClr val="FF0000"/>
                </a:solidFill>
              </a:rPr>
              <a:t>B^n</a:t>
            </a:r>
            <a:endParaRPr lang="en-US" dirty="0" smtClean="0">
              <a:solidFill>
                <a:srgbClr val="FF0000"/>
              </a:solidFill>
            </a:endParaRPr>
          </a:p>
          <a:p>
            <a:pPr marL="0" indent="0">
              <a:buNone/>
            </a:pPr>
            <a:r>
              <a:rPr lang="en-US" b="1" dirty="0" smtClean="0"/>
              <a:t>Input</a:t>
            </a:r>
            <a:r>
              <a:rPr lang="en-US" dirty="0" smtClean="0"/>
              <a:t> is an objective function mapping bit-strings of length n to a real-value. </a:t>
            </a:r>
          </a:p>
          <a:p>
            <a:pPr marL="0" indent="0">
              <a:buNone/>
            </a:pPr>
            <a:r>
              <a:rPr lang="en-US" b="1" dirty="0" smtClean="0"/>
              <a:t>Output</a:t>
            </a:r>
            <a:r>
              <a:rPr lang="en-US" dirty="0" smtClean="0"/>
              <a:t> is a (near optimal) bit-string </a:t>
            </a:r>
          </a:p>
          <a:p>
            <a:pPr marL="0" indent="0">
              <a:buNone/>
            </a:pPr>
            <a:r>
              <a:rPr lang="en-US" dirty="0" smtClean="0"/>
              <a:t>i.e. the </a:t>
            </a:r>
            <a:r>
              <a:rPr lang="en-US" u="sng" dirty="0" smtClean="0"/>
              <a:t>solution</a:t>
            </a:r>
            <a:r>
              <a:rPr lang="en-US" dirty="0" smtClean="0"/>
              <a:t> to the problem </a:t>
            </a:r>
            <a:r>
              <a:rPr lang="en-US" u="sng" dirty="0" smtClean="0"/>
              <a:t>instance</a:t>
            </a:r>
            <a:endParaRPr lang="en-GB" dirty="0"/>
          </a:p>
        </p:txBody>
      </p:sp>
      <p:sp>
        <p:nvSpPr>
          <p:cNvPr id="5" name="Content Placeholder 2"/>
          <p:cNvSpPr txBox="1">
            <a:spLocks/>
          </p:cNvSpPr>
          <p:nvPr/>
        </p:nvSpPr>
        <p:spPr>
          <a:xfrm>
            <a:off x="4055368" y="979511"/>
            <a:ext cx="5012432" cy="4525963"/>
          </a:xfrm>
          <a:prstGeom prst="rect">
            <a:avLst/>
          </a:prstGeom>
          <a:ln cmpd="sng">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a:t>
            </a:r>
            <a:r>
              <a:rPr lang="en-US" u="sng" dirty="0"/>
              <a:t>Genetic Algorithm D</a:t>
            </a:r>
            <a:r>
              <a:rPr lang="en-US" u="sng" dirty="0" smtClean="0"/>
              <a:t>esigner</a:t>
            </a:r>
          </a:p>
          <a:p>
            <a:r>
              <a:rPr lang="en-US" dirty="0" smtClean="0">
                <a:solidFill>
                  <a:srgbClr val="FF0000"/>
                </a:solidFill>
              </a:rPr>
              <a:t> [(</a:t>
            </a:r>
            <a:r>
              <a:rPr lang="en-US" dirty="0" err="1" smtClean="0">
                <a:solidFill>
                  <a:srgbClr val="FF0000"/>
                </a:solidFill>
              </a:rPr>
              <a:t>B^n</a:t>
            </a:r>
            <a:r>
              <a:rPr lang="en-US" dirty="0" smtClean="0">
                <a:solidFill>
                  <a:srgbClr val="FF0000"/>
                </a:solidFill>
              </a:rPr>
              <a:t> -&gt; R)] -&gt; </a:t>
            </a:r>
          </a:p>
          <a:p>
            <a:pPr marL="0" indent="0">
              <a:buNone/>
            </a:pPr>
            <a:r>
              <a:rPr lang="en-US" dirty="0">
                <a:solidFill>
                  <a:srgbClr val="FF0000"/>
                </a:solidFill>
              </a:rPr>
              <a:t> </a:t>
            </a:r>
            <a:r>
              <a:rPr lang="en-US" dirty="0" smtClean="0">
                <a:solidFill>
                  <a:srgbClr val="FF0000"/>
                </a:solidFill>
              </a:rPr>
              <a:t>    ((</a:t>
            </a:r>
            <a:r>
              <a:rPr lang="en-US" dirty="0" err="1">
                <a:solidFill>
                  <a:srgbClr val="FF0000"/>
                </a:solidFill>
              </a:rPr>
              <a:t>B^n</a:t>
            </a:r>
            <a:r>
              <a:rPr lang="en-US" dirty="0">
                <a:solidFill>
                  <a:srgbClr val="FF0000"/>
                </a:solidFill>
              </a:rPr>
              <a:t> -&gt; R) -&gt; </a:t>
            </a:r>
            <a:r>
              <a:rPr lang="en-US" dirty="0" err="1" smtClean="0">
                <a:solidFill>
                  <a:srgbClr val="FF0000"/>
                </a:solidFill>
              </a:rPr>
              <a:t>B^n</a:t>
            </a:r>
            <a:r>
              <a:rPr lang="en-US" dirty="0" smtClean="0">
                <a:solidFill>
                  <a:srgbClr val="FF0000"/>
                </a:solidFill>
              </a:rPr>
              <a:t>)</a:t>
            </a:r>
            <a:endParaRPr lang="en-US" dirty="0">
              <a:solidFill>
                <a:srgbClr val="FF0000"/>
              </a:solidFill>
            </a:endParaRPr>
          </a:p>
          <a:p>
            <a:pPr marL="0" indent="0">
              <a:buNone/>
            </a:pPr>
            <a:r>
              <a:rPr lang="en-US" b="1" dirty="0" smtClean="0"/>
              <a:t>Input</a:t>
            </a:r>
            <a:r>
              <a:rPr lang="en-US" dirty="0" smtClean="0"/>
              <a:t> is a </a:t>
            </a:r>
            <a:r>
              <a:rPr lang="en-US" i="1" dirty="0" smtClean="0"/>
              <a:t>list of</a:t>
            </a:r>
            <a:r>
              <a:rPr lang="en-US" dirty="0" smtClean="0"/>
              <a:t> functions mapping bit-strings of length n to a real-value (i.e. sample problem instances from the problem class). </a:t>
            </a:r>
          </a:p>
          <a:p>
            <a:pPr marL="0" indent="0">
              <a:buNone/>
            </a:pPr>
            <a:r>
              <a:rPr lang="en-US" b="1" dirty="0" smtClean="0"/>
              <a:t>Output</a:t>
            </a:r>
            <a:r>
              <a:rPr lang="en-US" dirty="0" smtClean="0"/>
              <a:t> is a (near optimal) mutation operator for a GA </a:t>
            </a:r>
          </a:p>
          <a:p>
            <a:pPr marL="0" indent="0">
              <a:buFont typeface="Arial" pitchFamily="34" charset="0"/>
              <a:buNone/>
            </a:pPr>
            <a:r>
              <a:rPr lang="en-US" dirty="0" smtClean="0"/>
              <a:t>i.e. the </a:t>
            </a:r>
            <a:r>
              <a:rPr lang="en-US" u="sng" dirty="0" smtClean="0"/>
              <a:t>solution</a:t>
            </a:r>
            <a:r>
              <a:rPr lang="en-US" dirty="0" smtClean="0"/>
              <a:t> </a:t>
            </a:r>
            <a:r>
              <a:rPr lang="en-US" u="sng" dirty="0" smtClean="0"/>
              <a:t>method</a:t>
            </a:r>
            <a:r>
              <a:rPr lang="en-US" dirty="0" smtClean="0"/>
              <a:t> (algorithm) to the </a:t>
            </a:r>
            <a:r>
              <a:rPr lang="en-US" u="sng" dirty="0" smtClean="0"/>
              <a:t>problem</a:t>
            </a:r>
            <a:r>
              <a:rPr lang="en-US" dirty="0" smtClean="0"/>
              <a:t> </a:t>
            </a:r>
            <a:r>
              <a:rPr lang="en-US" u="sng" dirty="0" smtClean="0"/>
              <a:t>class</a:t>
            </a:r>
            <a:endParaRPr lang="en-GB" dirty="0"/>
          </a:p>
        </p:txBody>
      </p:sp>
      <p:sp>
        <p:nvSpPr>
          <p:cNvPr id="4" name="Slide Number Placeholder 3"/>
          <p:cNvSpPr>
            <a:spLocks noGrp="1"/>
          </p:cNvSpPr>
          <p:nvPr>
            <p:ph type="sldNum" sz="quarter" idx="12"/>
          </p:nvPr>
        </p:nvSpPr>
        <p:spPr/>
        <p:txBody>
          <a:bodyPr/>
          <a:lstStyle/>
          <a:p>
            <a:fld id="{AE0BAD33-471C-4DB9-AEAE-399B2DE5ACD7}" type="slidenum">
              <a:rPr lang="en-GB" smtClean="0"/>
              <a:t>16</a:t>
            </a:fld>
            <a:endParaRPr lang="en-GB"/>
          </a:p>
        </p:txBody>
      </p:sp>
      <p:sp>
        <p:nvSpPr>
          <p:cNvPr id="6" name="Title 1"/>
          <p:cNvSpPr txBox="1">
            <a:spLocks/>
          </p:cNvSpPr>
          <p:nvPr/>
        </p:nvSpPr>
        <p:spPr>
          <a:xfrm>
            <a:off x="0" y="5486400"/>
            <a:ext cx="90678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are </a:t>
            </a:r>
            <a:r>
              <a:rPr lang="en-US" sz="2800" b="1" dirty="0" smtClean="0"/>
              <a:t>raising the level of generality </a:t>
            </a:r>
            <a:r>
              <a:rPr lang="en-US" sz="2800" dirty="0" smtClean="0"/>
              <a:t>at which we operate.</a:t>
            </a:r>
          </a:p>
          <a:p>
            <a:r>
              <a:rPr lang="en-US" sz="2800" dirty="0" smtClean="0"/>
              <a:t>Give a man a fish and he will eat for a day, </a:t>
            </a:r>
            <a:r>
              <a:rPr lang="en-US" sz="2800" dirty="0" smtClean="0">
                <a:solidFill>
                  <a:srgbClr val="FF0000"/>
                </a:solidFill>
              </a:rPr>
              <a:t>teach a man to fish </a:t>
            </a:r>
            <a:r>
              <a:rPr lang="en-US" sz="2800" dirty="0" smtClean="0"/>
              <a:t>and…</a:t>
            </a:r>
          </a:p>
          <a:p>
            <a:r>
              <a:rPr lang="en-US" sz="2800" dirty="0" smtClean="0"/>
              <a:t> </a:t>
            </a:r>
            <a:endParaRPr lang="en-GB" sz="2800" dirty="0"/>
          </a:p>
        </p:txBody>
      </p:sp>
      <p:sp>
        <p:nvSpPr>
          <p:cNvPr id="9" name="Footer Placeholder 8"/>
          <p:cNvSpPr>
            <a:spLocks noGrp="1"/>
          </p:cNvSpPr>
          <p:nvPr>
            <p:ph type="ftr" sz="quarter" idx="11"/>
          </p:nvPr>
        </p:nvSpPr>
        <p:spPr/>
        <p:txBody>
          <a:bodyPr/>
          <a:lstStyle/>
          <a:p>
            <a:r>
              <a:rPr lang="en-GB" smtClean="0"/>
              <a:t>John Woodward University of Stirling</a:t>
            </a:r>
            <a:endParaRPr lang="en-GB"/>
          </a:p>
        </p:txBody>
      </p:sp>
      <p:sp>
        <p:nvSpPr>
          <p:cNvPr id="7" name="Date Placeholder 6"/>
          <p:cNvSpPr>
            <a:spLocks noGrp="1"/>
          </p:cNvSpPr>
          <p:nvPr>
            <p:ph type="dt" sz="half" idx="10"/>
          </p:nvPr>
        </p:nvSpPr>
        <p:spPr/>
        <p:txBody>
          <a:bodyPr/>
          <a:lstStyle/>
          <a:p>
            <a:fld id="{3512D2CB-C705-4C64-B41E-1F05132FBEAA}" type="datetime1">
              <a:rPr lang="en-GB" smtClean="0"/>
              <a:t>24/09/2013</a:t>
            </a:fld>
            <a:endParaRPr lang="en-GB"/>
          </a:p>
        </p:txBody>
      </p:sp>
    </p:spTree>
    <p:extLst>
      <p:ext uri="{BB962C8B-B14F-4D97-AF65-F5344CB8AC3E}">
        <p14:creationId xmlns:p14="http://schemas.microsoft.com/office/powerpoint/2010/main" val="2080608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13" y="116632"/>
            <a:ext cx="9036496" cy="1143000"/>
          </a:xfrm>
        </p:spPr>
        <p:txBody>
          <a:bodyPr>
            <a:normAutofit/>
          </a:bodyPr>
          <a:lstStyle/>
          <a:p>
            <a:r>
              <a:rPr lang="en-GB" b="1" dirty="0" smtClean="0"/>
              <a:t>Two Examples of Mutation Operators</a:t>
            </a:r>
            <a:endParaRPr lang="en-GB" b="1" dirty="0"/>
          </a:p>
        </p:txBody>
      </p:sp>
      <p:sp>
        <p:nvSpPr>
          <p:cNvPr id="3" name="Content Placeholder 2"/>
          <p:cNvSpPr>
            <a:spLocks noGrp="1"/>
          </p:cNvSpPr>
          <p:nvPr>
            <p:ph idx="1"/>
          </p:nvPr>
        </p:nvSpPr>
        <p:spPr>
          <a:xfrm>
            <a:off x="0" y="1124744"/>
            <a:ext cx="4644008" cy="5472608"/>
          </a:xfrm>
        </p:spPr>
        <p:txBody>
          <a:bodyPr>
            <a:normAutofit fontScale="92500" lnSpcReduction="20000"/>
          </a:bodyPr>
          <a:lstStyle/>
          <a:p>
            <a:r>
              <a:rPr lang="en-GB" b="1" dirty="0" smtClean="0"/>
              <a:t>One point mutation </a:t>
            </a:r>
            <a:r>
              <a:rPr lang="en-GB" dirty="0" smtClean="0"/>
              <a:t>flips </a:t>
            </a:r>
            <a:r>
              <a:rPr lang="en-GB" dirty="0" smtClean="0">
                <a:solidFill>
                  <a:srgbClr val="FF0000"/>
                </a:solidFill>
              </a:rPr>
              <a:t>ONE </a:t>
            </a:r>
            <a:r>
              <a:rPr lang="en-GB" dirty="0" smtClean="0"/>
              <a:t>single bit in the genome (bit-string). </a:t>
            </a:r>
          </a:p>
          <a:p>
            <a:pPr marL="0" indent="0">
              <a:buNone/>
            </a:pPr>
            <a:r>
              <a:rPr lang="en-GB" dirty="0" smtClean="0"/>
              <a:t>(1 point to </a:t>
            </a:r>
            <a:r>
              <a:rPr lang="en-GB" dirty="0" smtClean="0">
                <a:solidFill>
                  <a:srgbClr val="00B050"/>
                </a:solidFill>
              </a:rPr>
              <a:t>n</a:t>
            </a:r>
            <a:r>
              <a:rPr lang="en-GB" dirty="0" smtClean="0"/>
              <a:t> point mutation)</a:t>
            </a:r>
          </a:p>
          <a:p>
            <a:r>
              <a:rPr lang="en-GB" b="1" dirty="0" smtClean="0"/>
              <a:t>Uniform mutation </a:t>
            </a:r>
            <a:r>
              <a:rPr lang="en-GB" dirty="0"/>
              <a:t>flips </a:t>
            </a:r>
            <a:r>
              <a:rPr lang="en-GB" dirty="0" smtClean="0">
                <a:solidFill>
                  <a:srgbClr val="FF0000"/>
                </a:solidFill>
              </a:rPr>
              <a:t>ALL bits with a </a:t>
            </a:r>
            <a:r>
              <a:rPr lang="en-GB" i="1" dirty="0" smtClean="0">
                <a:solidFill>
                  <a:srgbClr val="FF0000"/>
                </a:solidFill>
              </a:rPr>
              <a:t>small probability </a:t>
            </a:r>
            <a:r>
              <a:rPr lang="en-GB" dirty="0" smtClean="0">
                <a:solidFill>
                  <a:srgbClr val="FF0000"/>
                </a:solidFill>
              </a:rPr>
              <a:t>p</a:t>
            </a:r>
            <a:r>
              <a:rPr lang="en-GB" dirty="0" smtClean="0"/>
              <a:t>. No matter how we vary </a:t>
            </a:r>
            <a:r>
              <a:rPr lang="en-GB" dirty="0" smtClean="0">
                <a:solidFill>
                  <a:srgbClr val="00B050"/>
                </a:solidFill>
              </a:rPr>
              <a:t>p</a:t>
            </a:r>
            <a:r>
              <a:rPr lang="en-GB" dirty="0" smtClean="0"/>
              <a:t>, it will never be one point mutation. </a:t>
            </a:r>
          </a:p>
          <a:p>
            <a:r>
              <a:rPr lang="en-GB" i="1" dirty="0" smtClean="0"/>
              <a:t>Lets invent some more!!!</a:t>
            </a:r>
          </a:p>
          <a:p>
            <a:r>
              <a:rPr lang="en-GB" dirty="0" smtClean="0"/>
              <a:t>NO, lets build a general method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0901318"/>
              </p:ext>
            </p:extLst>
          </p:nvPr>
        </p:nvGraphicFramePr>
        <p:xfrm>
          <a:off x="4716016" y="1772816"/>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3417042"/>
              </p:ext>
            </p:extLst>
          </p:nvPr>
        </p:nvGraphicFramePr>
        <p:xfrm>
          <a:off x="4716016" y="270892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59377630"/>
              </p:ext>
            </p:extLst>
          </p:nvPr>
        </p:nvGraphicFramePr>
        <p:xfrm>
          <a:off x="4716016" y="4149080"/>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1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0</a:t>
                      </a:r>
                      <a:endParaRPr lang="en-GB" dirty="0"/>
                    </a:p>
                  </a:txBody>
                  <a:tcPr>
                    <a:solidFill>
                      <a:schemeClr val="accent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5545265"/>
              </p:ext>
            </p:extLst>
          </p:nvPr>
        </p:nvGraphicFramePr>
        <p:xfrm>
          <a:off x="4716016" y="5301208"/>
          <a:ext cx="3911352" cy="370840"/>
        </p:xfrm>
        <a:graphic>
          <a:graphicData uri="http://schemas.openxmlformats.org/drawingml/2006/table">
            <a:tbl>
              <a:tblPr firstRow="1" bandRow="1">
                <a:tableStyleId>{5C22544A-7EE6-4342-B048-85BDC9FD1C3A}</a:tableStyleId>
              </a:tblPr>
              <a:tblGrid>
                <a:gridCol w="651892"/>
                <a:gridCol w="651892"/>
                <a:gridCol w="651892"/>
                <a:gridCol w="651892"/>
                <a:gridCol w="651892"/>
                <a:gridCol w="651892"/>
              </a:tblGrid>
              <a:tr h="370840">
                <a:tc>
                  <a:txBody>
                    <a:bodyPr/>
                    <a:lstStyle/>
                    <a:p>
                      <a:r>
                        <a:rPr lang="en-US" dirty="0" smtClean="0"/>
                        <a:t>0</a:t>
                      </a:r>
                      <a:endParaRPr lang="en-GB" dirty="0"/>
                    </a:p>
                  </a:txBody>
                  <a:tcPr>
                    <a:solidFill>
                      <a:schemeClr val="accent1"/>
                    </a:solidFill>
                  </a:tcPr>
                </a:tc>
                <a:tc>
                  <a:txBody>
                    <a:bodyPr/>
                    <a:lstStyle/>
                    <a:p>
                      <a:r>
                        <a:rPr lang="en-US" dirty="0" smtClean="0"/>
                        <a:t>0 </a:t>
                      </a:r>
                      <a:endParaRPr lang="en-GB" dirty="0"/>
                    </a:p>
                  </a:txBody>
                  <a:tcPr>
                    <a:solidFill>
                      <a:schemeClr val="accent1"/>
                    </a:solidFill>
                  </a:tcPr>
                </a:tc>
                <a:tc>
                  <a:txBody>
                    <a:bodyPr/>
                    <a:lstStyle/>
                    <a:p>
                      <a:r>
                        <a:rPr lang="en-US" dirty="0" smtClean="0"/>
                        <a:t>1</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US" dirty="0" smtClean="0"/>
                        <a:t>0</a:t>
                      </a:r>
                      <a:endParaRPr lang="en-GB" dirty="0"/>
                    </a:p>
                  </a:txBody>
                  <a:tcPr>
                    <a:solidFill>
                      <a:schemeClr val="accent1"/>
                    </a:solidFill>
                  </a:tcPr>
                </a:tc>
                <a:tc>
                  <a:txBody>
                    <a:bodyPr/>
                    <a:lstStyle/>
                    <a:p>
                      <a:r>
                        <a:rPr lang="en-GB" dirty="0" smtClean="0"/>
                        <a:t>1</a:t>
                      </a:r>
                      <a:endParaRPr lang="en-GB" dirty="0"/>
                    </a:p>
                  </a:txBody>
                  <a:tcPr>
                    <a:solidFill>
                      <a:schemeClr val="accent1"/>
                    </a:solidFill>
                  </a:tcPr>
                </a:tc>
              </a:tr>
            </a:tbl>
          </a:graphicData>
        </a:graphic>
      </p:graphicFrame>
      <p:sp>
        <p:nvSpPr>
          <p:cNvPr id="9" name="Down Arrow 8"/>
          <p:cNvSpPr/>
          <p:nvPr/>
        </p:nvSpPr>
        <p:spPr>
          <a:xfrm>
            <a:off x="7452320" y="227687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5508104" y="4797152"/>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8172400" y="4768908"/>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13"/>
          <p:cNvSpPr>
            <a:spLocks noGrp="1"/>
          </p:cNvSpPr>
          <p:nvPr>
            <p:ph type="ftr" sz="quarter" idx="11"/>
          </p:nvPr>
        </p:nvSpPr>
        <p:spPr/>
        <p:txBody>
          <a:bodyPr/>
          <a:lstStyle/>
          <a:p>
            <a:r>
              <a:rPr lang="en-GB" smtClean="0"/>
              <a:t>John Woodward University of Stirling</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17</a:t>
            </a:fld>
            <a:endParaRPr lang="en-GB"/>
          </a:p>
        </p:txBody>
      </p:sp>
      <p:sp>
        <p:nvSpPr>
          <p:cNvPr id="16" name="TextBox 15"/>
          <p:cNvSpPr txBox="1"/>
          <p:nvPr/>
        </p:nvSpPr>
        <p:spPr>
          <a:xfrm>
            <a:off x="5988228" y="1372126"/>
            <a:ext cx="915187" cy="369332"/>
          </a:xfrm>
          <a:prstGeom prst="rect">
            <a:avLst/>
          </a:prstGeom>
          <a:noFill/>
        </p:spPr>
        <p:txBody>
          <a:bodyPr wrap="none" rtlCol="0">
            <a:spAutoFit/>
          </a:bodyPr>
          <a:lstStyle/>
          <a:p>
            <a:r>
              <a:rPr lang="en-GB" dirty="0" smtClean="0"/>
              <a:t>BEFORE</a:t>
            </a:r>
            <a:endParaRPr lang="en-GB" dirty="0"/>
          </a:p>
        </p:txBody>
      </p:sp>
      <p:sp>
        <p:nvSpPr>
          <p:cNvPr id="17" name="TextBox 16"/>
          <p:cNvSpPr txBox="1"/>
          <p:nvPr/>
        </p:nvSpPr>
        <p:spPr>
          <a:xfrm>
            <a:off x="6085780" y="3717032"/>
            <a:ext cx="915187" cy="369332"/>
          </a:xfrm>
          <a:prstGeom prst="rect">
            <a:avLst/>
          </a:prstGeom>
          <a:noFill/>
        </p:spPr>
        <p:txBody>
          <a:bodyPr wrap="none" rtlCol="0">
            <a:spAutoFit/>
          </a:bodyPr>
          <a:lstStyle/>
          <a:p>
            <a:r>
              <a:rPr lang="en-GB" dirty="0" smtClean="0"/>
              <a:t>BEFORE</a:t>
            </a:r>
            <a:endParaRPr lang="en-GB" dirty="0"/>
          </a:p>
        </p:txBody>
      </p:sp>
      <p:sp>
        <p:nvSpPr>
          <p:cNvPr id="18" name="TextBox 17"/>
          <p:cNvSpPr txBox="1"/>
          <p:nvPr/>
        </p:nvSpPr>
        <p:spPr>
          <a:xfrm>
            <a:off x="6085780" y="2195572"/>
            <a:ext cx="772969" cy="369332"/>
          </a:xfrm>
          <a:prstGeom prst="rect">
            <a:avLst/>
          </a:prstGeom>
          <a:noFill/>
        </p:spPr>
        <p:txBody>
          <a:bodyPr wrap="none" rtlCol="0">
            <a:spAutoFit/>
          </a:bodyPr>
          <a:lstStyle/>
          <a:p>
            <a:r>
              <a:rPr lang="en-GB" dirty="0" smtClean="0"/>
              <a:t>AFTER</a:t>
            </a:r>
            <a:endParaRPr lang="en-GB" dirty="0"/>
          </a:p>
        </p:txBody>
      </p:sp>
      <p:sp>
        <p:nvSpPr>
          <p:cNvPr id="19" name="TextBox 18"/>
          <p:cNvSpPr txBox="1"/>
          <p:nvPr/>
        </p:nvSpPr>
        <p:spPr>
          <a:xfrm>
            <a:off x="6094163" y="4756502"/>
            <a:ext cx="772969" cy="369332"/>
          </a:xfrm>
          <a:prstGeom prst="rect">
            <a:avLst/>
          </a:prstGeom>
          <a:noFill/>
        </p:spPr>
        <p:txBody>
          <a:bodyPr wrap="none" rtlCol="0">
            <a:spAutoFit/>
          </a:bodyPr>
          <a:lstStyle/>
          <a:p>
            <a:r>
              <a:rPr lang="en-GB" dirty="0" smtClean="0"/>
              <a:t>AFTER</a:t>
            </a:r>
            <a:endParaRPr lang="en-GB" dirty="0"/>
          </a:p>
        </p:txBody>
      </p:sp>
      <p:sp>
        <p:nvSpPr>
          <p:cNvPr id="4" name="Date Placeholder 3"/>
          <p:cNvSpPr>
            <a:spLocks noGrp="1"/>
          </p:cNvSpPr>
          <p:nvPr>
            <p:ph type="dt" sz="half" idx="10"/>
          </p:nvPr>
        </p:nvSpPr>
        <p:spPr/>
        <p:txBody>
          <a:bodyPr/>
          <a:lstStyle/>
          <a:p>
            <a:fld id="{C59FB439-0D65-4C5B-8988-FD3703BAD278}" type="datetime1">
              <a:rPr lang="en-GB" smtClean="0"/>
              <a:t>24/09/2013</a:t>
            </a:fld>
            <a:endParaRPr lang="en-GB"/>
          </a:p>
        </p:txBody>
      </p:sp>
    </p:spTree>
    <p:extLst>
      <p:ext uri="{BB962C8B-B14F-4D97-AF65-F5344CB8AC3E}">
        <p14:creationId xmlns:p14="http://schemas.microsoft.com/office/powerpoint/2010/main" val="288590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solidFill>
                  <a:srgbClr val="7030A0"/>
                </a:solidFill>
              </a:rPr>
              <a:t>Off-the-Shelf </a:t>
            </a:r>
            <a:r>
              <a:rPr lang="en-US" u="sng" dirty="0" smtClean="0">
                <a:solidFill>
                  <a:srgbClr val="7030A0"/>
                </a:solidFill>
              </a:rPr>
              <a:t>Genetic Programming</a:t>
            </a:r>
            <a:br>
              <a:rPr lang="en-US" u="sng" dirty="0" smtClean="0">
                <a:solidFill>
                  <a:srgbClr val="7030A0"/>
                </a:solidFill>
              </a:rPr>
            </a:br>
            <a:r>
              <a:rPr lang="en-US" u="sng" dirty="0" smtClean="0">
                <a:solidFill>
                  <a:srgbClr val="7030A0"/>
                </a:solidFill>
              </a:rPr>
              <a:t>to </a:t>
            </a:r>
            <a:r>
              <a:rPr lang="en-US" b="1" u="sng" dirty="0" smtClean="0">
                <a:solidFill>
                  <a:srgbClr val="7030A0"/>
                </a:solidFill>
              </a:rPr>
              <a:t>Tailor Make </a:t>
            </a:r>
            <a:r>
              <a:rPr lang="en-US" u="sng" dirty="0" smtClean="0">
                <a:solidFill>
                  <a:srgbClr val="7030A0"/>
                </a:solidFill>
              </a:rPr>
              <a:t>Genetic Algorithms for        </a:t>
            </a:r>
            <a:r>
              <a:rPr lang="en-US" b="1" u="sng" dirty="0" smtClean="0">
                <a:solidFill>
                  <a:srgbClr val="7030A0"/>
                </a:solidFill>
              </a:rPr>
              <a:t>Problem Class</a:t>
            </a:r>
            <a:r>
              <a:rPr lang="en-US" b="1" dirty="0" smtClean="0">
                <a:solidFill>
                  <a:srgbClr val="7030A0"/>
                </a:solidFill>
              </a:rPr>
              <a:t> </a:t>
            </a:r>
            <a:endParaRPr lang="en-GB" b="1" dirty="0">
              <a:solidFill>
                <a:srgbClr val="7030A0"/>
              </a:solidFill>
            </a:endParaRPr>
          </a:p>
        </p:txBody>
      </p:sp>
      <p:sp>
        <p:nvSpPr>
          <p:cNvPr id="4" name="Slide Number Placeholder 3"/>
          <p:cNvSpPr>
            <a:spLocks noGrp="1"/>
          </p:cNvSpPr>
          <p:nvPr>
            <p:ph type="sldNum" sz="quarter" idx="12"/>
          </p:nvPr>
        </p:nvSpPr>
        <p:spPr/>
        <p:txBody>
          <a:bodyPr/>
          <a:lstStyle/>
          <a:p>
            <a:fld id="{AE0BAD33-471C-4DB9-AEAE-399B2DE5ACD7}" type="slidenum">
              <a:rPr lang="en-GB" smtClean="0"/>
              <a:t>18</a:t>
            </a:fld>
            <a:endParaRPr lang="en-GB"/>
          </a:p>
        </p:txBody>
      </p:sp>
      <p:sp>
        <p:nvSpPr>
          <p:cNvPr id="6" name="Rectangle 5"/>
          <p:cNvSpPr/>
          <p:nvPr/>
        </p:nvSpPr>
        <p:spPr>
          <a:xfrm>
            <a:off x="5943600" y="2971787"/>
            <a:ext cx="2362200" cy="1228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965312" y="1565805"/>
            <a:ext cx="1234377" cy="1384995"/>
          </a:xfrm>
          <a:prstGeom prst="rect">
            <a:avLst/>
          </a:prstGeom>
          <a:noFill/>
        </p:spPr>
        <p:txBody>
          <a:bodyPr wrap="none" rtlCol="0">
            <a:spAutoFit/>
          </a:bodyPr>
          <a:lstStyle/>
          <a:p>
            <a:endParaRPr lang="en-US" sz="2800" b="1" dirty="0" smtClean="0"/>
          </a:p>
          <a:p>
            <a:r>
              <a:rPr lang="en-US" sz="2800" b="1" dirty="0" smtClean="0"/>
              <a:t>search </a:t>
            </a:r>
          </a:p>
          <a:p>
            <a:r>
              <a:rPr lang="en-US" sz="2800" b="1" dirty="0" smtClean="0"/>
              <a:t>space</a:t>
            </a:r>
            <a:endParaRPr lang="en-GB" sz="2800" b="1" dirty="0"/>
          </a:p>
        </p:txBody>
      </p:sp>
      <p:sp>
        <p:nvSpPr>
          <p:cNvPr id="26" name="TextBox 25"/>
          <p:cNvSpPr txBox="1"/>
          <p:nvPr/>
        </p:nvSpPr>
        <p:spPr>
          <a:xfrm>
            <a:off x="5421414" y="4327732"/>
            <a:ext cx="1562800" cy="1384995"/>
          </a:xfrm>
          <a:prstGeom prst="rect">
            <a:avLst/>
          </a:prstGeom>
          <a:noFill/>
        </p:spPr>
        <p:txBody>
          <a:bodyPr wrap="none" rtlCol="0">
            <a:spAutoFit/>
          </a:bodyPr>
          <a:lstStyle/>
          <a:p>
            <a:r>
              <a:rPr lang="en-US" sz="2800" b="1" dirty="0" smtClean="0">
                <a:solidFill>
                  <a:srgbClr val="00B050"/>
                </a:solidFill>
              </a:rPr>
              <a:t>One </a:t>
            </a:r>
          </a:p>
          <a:p>
            <a:r>
              <a:rPr lang="en-US" sz="2800" b="1" dirty="0" smtClean="0">
                <a:solidFill>
                  <a:srgbClr val="00B050"/>
                </a:solidFill>
              </a:rPr>
              <a:t>Point </a:t>
            </a:r>
          </a:p>
          <a:p>
            <a:r>
              <a:rPr lang="en-US" sz="2800" b="1" dirty="0" smtClean="0">
                <a:solidFill>
                  <a:srgbClr val="00B050"/>
                </a:solidFill>
              </a:rPr>
              <a:t>mutation</a:t>
            </a:r>
          </a:p>
        </p:txBody>
      </p:sp>
      <p:sp>
        <p:nvSpPr>
          <p:cNvPr id="27" name="TextBox 26"/>
          <p:cNvSpPr txBox="1"/>
          <p:nvPr/>
        </p:nvSpPr>
        <p:spPr>
          <a:xfrm>
            <a:off x="7046452" y="4391656"/>
            <a:ext cx="1562800" cy="954107"/>
          </a:xfrm>
          <a:prstGeom prst="rect">
            <a:avLst/>
          </a:prstGeom>
          <a:noFill/>
        </p:spPr>
        <p:txBody>
          <a:bodyPr wrap="none" rtlCol="0">
            <a:spAutoFit/>
          </a:bodyPr>
          <a:lstStyle/>
          <a:p>
            <a:r>
              <a:rPr lang="en-US" sz="2800" b="1" dirty="0" smtClean="0">
                <a:solidFill>
                  <a:srgbClr val="00B050"/>
                </a:solidFill>
              </a:rPr>
              <a:t>Uniform</a:t>
            </a:r>
          </a:p>
          <a:p>
            <a:r>
              <a:rPr lang="en-US" sz="2800" b="1" dirty="0" smtClean="0">
                <a:solidFill>
                  <a:srgbClr val="00B050"/>
                </a:solidFill>
              </a:rPr>
              <a:t>mutation</a:t>
            </a:r>
          </a:p>
        </p:txBody>
      </p:sp>
      <p:sp>
        <p:nvSpPr>
          <p:cNvPr id="8" name="TextBox 7"/>
          <p:cNvSpPr txBox="1"/>
          <p:nvPr/>
        </p:nvSpPr>
        <p:spPr>
          <a:xfrm>
            <a:off x="6553200" y="3495633"/>
            <a:ext cx="284052" cy="369332"/>
          </a:xfrm>
          <a:prstGeom prst="rect">
            <a:avLst/>
          </a:prstGeom>
          <a:noFill/>
        </p:spPr>
        <p:txBody>
          <a:bodyPr wrap="none" rtlCol="0">
            <a:spAutoFit/>
          </a:bodyPr>
          <a:lstStyle/>
          <a:p>
            <a:r>
              <a:rPr lang="en-US" dirty="0" smtClean="0"/>
              <a:t>x</a:t>
            </a:r>
            <a:endParaRPr lang="en-GB" dirty="0"/>
          </a:p>
        </p:txBody>
      </p:sp>
      <p:sp>
        <p:nvSpPr>
          <p:cNvPr id="28" name="TextBox 27"/>
          <p:cNvSpPr txBox="1"/>
          <p:nvPr/>
        </p:nvSpPr>
        <p:spPr>
          <a:xfrm>
            <a:off x="6837252" y="3305665"/>
            <a:ext cx="284052" cy="369332"/>
          </a:xfrm>
          <a:prstGeom prst="rect">
            <a:avLst/>
          </a:prstGeom>
          <a:noFill/>
        </p:spPr>
        <p:txBody>
          <a:bodyPr wrap="none" rtlCol="0">
            <a:spAutoFit/>
          </a:bodyPr>
          <a:lstStyle/>
          <a:p>
            <a:r>
              <a:rPr lang="en-US" dirty="0" smtClean="0"/>
              <a:t>x</a:t>
            </a:r>
            <a:endParaRPr lang="en-GB" dirty="0"/>
          </a:p>
        </p:txBody>
      </p:sp>
      <p:sp>
        <p:nvSpPr>
          <p:cNvPr id="29" name="TextBox 28"/>
          <p:cNvSpPr txBox="1"/>
          <p:nvPr/>
        </p:nvSpPr>
        <p:spPr>
          <a:xfrm>
            <a:off x="6201232" y="3267033"/>
            <a:ext cx="284052" cy="369332"/>
          </a:xfrm>
          <a:prstGeom prst="rect">
            <a:avLst/>
          </a:prstGeom>
          <a:noFill/>
        </p:spPr>
        <p:txBody>
          <a:bodyPr wrap="none" rtlCol="0">
            <a:spAutoFit/>
          </a:bodyPr>
          <a:lstStyle/>
          <a:p>
            <a:r>
              <a:rPr lang="en-US" dirty="0" smtClean="0"/>
              <a:t>x</a:t>
            </a:r>
            <a:endParaRPr lang="en-GB" dirty="0"/>
          </a:p>
        </p:txBody>
      </p:sp>
      <p:sp>
        <p:nvSpPr>
          <p:cNvPr id="30" name="TextBox 29"/>
          <p:cNvSpPr txBox="1"/>
          <p:nvPr/>
        </p:nvSpPr>
        <p:spPr>
          <a:xfrm>
            <a:off x="7294452" y="3401504"/>
            <a:ext cx="284052" cy="369332"/>
          </a:xfrm>
          <a:prstGeom prst="rect">
            <a:avLst/>
          </a:prstGeom>
          <a:noFill/>
        </p:spPr>
        <p:txBody>
          <a:bodyPr wrap="none" rtlCol="0">
            <a:spAutoFit/>
          </a:bodyPr>
          <a:lstStyle/>
          <a:p>
            <a:r>
              <a:rPr lang="en-US" dirty="0" smtClean="0"/>
              <a:t>x</a:t>
            </a:r>
            <a:endParaRPr lang="en-GB" dirty="0"/>
          </a:p>
        </p:txBody>
      </p:sp>
      <p:cxnSp>
        <p:nvCxnSpPr>
          <p:cNvPr id="12" name="Straight Arrow Connector 11"/>
          <p:cNvCxnSpPr>
            <a:stCxn id="26" idx="0"/>
            <a:endCxn id="29" idx="2"/>
          </p:cNvCxnSpPr>
          <p:nvPr/>
        </p:nvCxnSpPr>
        <p:spPr>
          <a:xfrm flipV="1">
            <a:off x="6202814" y="3636365"/>
            <a:ext cx="140444" cy="691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7" idx="0"/>
            <a:endCxn id="30" idx="2"/>
          </p:cNvCxnSpPr>
          <p:nvPr/>
        </p:nvCxnSpPr>
        <p:spPr>
          <a:xfrm flipH="1" flipV="1">
            <a:off x="7436478" y="3770836"/>
            <a:ext cx="391374" cy="62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94452" y="1350926"/>
            <a:ext cx="1612108" cy="1384995"/>
          </a:xfrm>
          <a:prstGeom prst="rect">
            <a:avLst/>
          </a:prstGeom>
          <a:noFill/>
        </p:spPr>
        <p:txBody>
          <a:bodyPr wrap="none" rtlCol="0">
            <a:spAutoFit/>
          </a:bodyPr>
          <a:lstStyle/>
          <a:p>
            <a:r>
              <a:rPr lang="en-US" sz="2800" b="1" dirty="0" smtClean="0">
                <a:solidFill>
                  <a:srgbClr val="FF0000"/>
                </a:solidFill>
              </a:rPr>
              <a:t>novel</a:t>
            </a:r>
          </a:p>
          <a:p>
            <a:r>
              <a:rPr lang="en-US" sz="2800" b="1" dirty="0" smtClean="0">
                <a:solidFill>
                  <a:srgbClr val="FF0000"/>
                </a:solidFill>
              </a:rPr>
              <a:t>mutation</a:t>
            </a:r>
          </a:p>
          <a:p>
            <a:r>
              <a:rPr lang="en-US" sz="2800" b="1" dirty="0" smtClean="0">
                <a:solidFill>
                  <a:srgbClr val="FF0000"/>
                </a:solidFill>
              </a:rPr>
              <a:t>heuristics</a:t>
            </a:r>
          </a:p>
        </p:txBody>
      </p:sp>
      <p:cxnSp>
        <p:nvCxnSpPr>
          <p:cNvPr id="32" name="Straight Arrow Connector 31"/>
          <p:cNvCxnSpPr>
            <a:endCxn id="28" idx="3"/>
          </p:cNvCxnSpPr>
          <p:nvPr/>
        </p:nvCxnSpPr>
        <p:spPr>
          <a:xfrm flipH="1">
            <a:off x="7121304" y="2710177"/>
            <a:ext cx="706548" cy="780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741538" y="2735921"/>
            <a:ext cx="694940" cy="94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3707" y="4735506"/>
            <a:ext cx="4298557" cy="122051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3827943" y="3908531"/>
            <a:ext cx="381000" cy="838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0800000">
            <a:off x="1392764" y="3900247"/>
            <a:ext cx="381000" cy="828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001454" y="5432801"/>
            <a:ext cx="1702454" cy="523220"/>
          </a:xfrm>
          <a:prstGeom prst="rect">
            <a:avLst/>
          </a:prstGeom>
          <a:noFill/>
        </p:spPr>
        <p:txBody>
          <a:bodyPr wrap="none" rtlCol="0">
            <a:spAutoFit/>
          </a:bodyPr>
          <a:lstStyle/>
          <a:p>
            <a:r>
              <a:rPr lang="en-US" sz="2800" b="1" dirty="0" smtClean="0">
                <a:solidFill>
                  <a:srgbClr val="FFC000"/>
                </a:solidFill>
              </a:rPr>
              <a:t>Base-level</a:t>
            </a:r>
            <a:endParaRPr lang="en-GB" sz="2800" b="1" dirty="0">
              <a:solidFill>
                <a:srgbClr val="FFC000"/>
              </a:solidFill>
            </a:endParaRPr>
          </a:p>
        </p:txBody>
      </p:sp>
      <p:sp>
        <p:nvSpPr>
          <p:cNvPr id="24" name="TextBox 23"/>
          <p:cNvSpPr txBox="1"/>
          <p:nvPr/>
        </p:nvSpPr>
        <p:spPr>
          <a:xfrm>
            <a:off x="1392763" y="5001914"/>
            <a:ext cx="2983958" cy="523220"/>
          </a:xfrm>
          <a:prstGeom prst="rect">
            <a:avLst/>
          </a:prstGeom>
          <a:noFill/>
        </p:spPr>
        <p:txBody>
          <a:bodyPr wrap="none" rtlCol="0">
            <a:spAutoFit/>
          </a:bodyPr>
          <a:lstStyle/>
          <a:p>
            <a:r>
              <a:rPr lang="en-US" sz="2800" b="1" u="sng" dirty="0" smtClean="0"/>
              <a:t>Genetic Algorithm </a:t>
            </a:r>
          </a:p>
        </p:txBody>
      </p:sp>
      <p:sp>
        <p:nvSpPr>
          <p:cNvPr id="21" name="Rectangle 20"/>
          <p:cNvSpPr/>
          <p:nvPr/>
        </p:nvSpPr>
        <p:spPr>
          <a:xfrm>
            <a:off x="703403" y="2043424"/>
            <a:ext cx="4298557" cy="1835046"/>
          </a:xfrm>
          <a:prstGeom prst="rect">
            <a:avLst/>
          </a:prstGeom>
          <a:solidFill>
            <a:schemeClr val="bg1">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850315" y="1996692"/>
            <a:ext cx="1791068" cy="523220"/>
          </a:xfrm>
          <a:prstGeom prst="rect">
            <a:avLst/>
          </a:prstGeom>
          <a:noFill/>
        </p:spPr>
        <p:txBody>
          <a:bodyPr wrap="none" rtlCol="0">
            <a:spAutoFit/>
          </a:bodyPr>
          <a:lstStyle/>
          <a:p>
            <a:r>
              <a:rPr lang="en-US" sz="2800" b="1" dirty="0" smtClean="0">
                <a:solidFill>
                  <a:srgbClr val="FFC000"/>
                </a:solidFill>
              </a:rPr>
              <a:t>Meta-level</a:t>
            </a:r>
            <a:endParaRPr lang="en-GB" sz="2800" b="1" dirty="0">
              <a:solidFill>
                <a:srgbClr val="FFC000"/>
              </a:solidFill>
            </a:endParaRPr>
          </a:p>
        </p:txBody>
      </p:sp>
      <p:sp>
        <p:nvSpPr>
          <p:cNvPr id="25" name="TextBox 24"/>
          <p:cNvSpPr txBox="1"/>
          <p:nvPr/>
        </p:nvSpPr>
        <p:spPr>
          <a:xfrm>
            <a:off x="1282847" y="2270432"/>
            <a:ext cx="3420873" cy="1384995"/>
          </a:xfrm>
          <a:prstGeom prst="rect">
            <a:avLst/>
          </a:prstGeom>
          <a:noFill/>
        </p:spPr>
        <p:txBody>
          <a:bodyPr wrap="none" rtlCol="0">
            <a:spAutoFit/>
          </a:bodyPr>
          <a:lstStyle/>
          <a:p>
            <a:r>
              <a:rPr lang="en-US" sz="2800" b="1" u="sng" dirty="0" smtClean="0"/>
              <a:t>Genetic Programming</a:t>
            </a:r>
          </a:p>
          <a:p>
            <a:r>
              <a:rPr lang="en-US" sz="2800" dirty="0" smtClean="0"/>
              <a:t>Iterative Hill Climbing</a:t>
            </a:r>
          </a:p>
          <a:p>
            <a:r>
              <a:rPr lang="en-US" sz="2800" dirty="0" smtClean="0"/>
              <a:t>(mutation operators) </a:t>
            </a:r>
            <a:endParaRPr lang="en-GB" sz="2800" dirty="0"/>
          </a:p>
        </p:txBody>
      </p:sp>
      <p:sp>
        <p:nvSpPr>
          <p:cNvPr id="34" name="Rectangle 33"/>
          <p:cNvSpPr/>
          <p:nvPr/>
        </p:nvSpPr>
        <p:spPr>
          <a:xfrm>
            <a:off x="2325639" y="3837543"/>
            <a:ext cx="1545936" cy="954107"/>
          </a:xfrm>
          <a:prstGeom prst="rect">
            <a:avLst/>
          </a:prstGeom>
        </p:spPr>
        <p:txBody>
          <a:bodyPr wrap="none">
            <a:spAutoFit/>
          </a:bodyPr>
          <a:lstStyle/>
          <a:p>
            <a:r>
              <a:rPr lang="en-US" sz="2800" dirty="0" smtClean="0"/>
              <a:t>Mutation</a:t>
            </a:r>
          </a:p>
          <a:p>
            <a:r>
              <a:rPr lang="en-US" sz="2800" dirty="0" smtClean="0"/>
              <a:t>operator</a:t>
            </a:r>
            <a:endParaRPr lang="en-GB" sz="2800" dirty="0"/>
          </a:p>
        </p:txBody>
      </p:sp>
      <p:sp>
        <p:nvSpPr>
          <p:cNvPr id="35" name="Rectangle 34"/>
          <p:cNvSpPr/>
          <p:nvPr/>
        </p:nvSpPr>
        <p:spPr>
          <a:xfrm>
            <a:off x="191794" y="3837544"/>
            <a:ext cx="1200970" cy="954107"/>
          </a:xfrm>
          <a:prstGeom prst="rect">
            <a:avLst/>
          </a:prstGeom>
        </p:spPr>
        <p:txBody>
          <a:bodyPr wrap="none">
            <a:spAutoFit/>
          </a:bodyPr>
          <a:lstStyle/>
          <a:p>
            <a:r>
              <a:rPr lang="en-US" sz="2800" dirty="0" smtClean="0"/>
              <a:t>Fitness</a:t>
            </a:r>
          </a:p>
          <a:p>
            <a:r>
              <a:rPr lang="en-US" sz="2800" dirty="0" smtClean="0"/>
              <a:t>value</a:t>
            </a:r>
            <a:endParaRPr lang="en-GB" sz="2800" dirty="0"/>
          </a:p>
        </p:txBody>
      </p:sp>
      <p:sp>
        <p:nvSpPr>
          <p:cNvPr id="9" name="Footer Placeholder 8"/>
          <p:cNvSpPr>
            <a:spLocks noGrp="1"/>
          </p:cNvSpPr>
          <p:nvPr>
            <p:ph type="ftr" sz="quarter" idx="11"/>
          </p:nvPr>
        </p:nvSpPr>
        <p:spPr/>
        <p:txBody>
          <a:bodyPr/>
          <a:lstStyle/>
          <a:p>
            <a:r>
              <a:rPr lang="en-GB" smtClean="0"/>
              <a:t>John Woodward University of Stirling</a:t>
            </a:r>
            <a:endParaRPr lang="en-GB"/>
          </a:p>
        </p:txBody>
      </p:sp>
      <p:sp>
        <p:nvSpPr>
          <p:cNvPr id="36" name="TextBox 35"/>
          <p:cNvSpPr txBox="1"/>
          <p:nvPr/>
        </p:nvSpPr>
        <p:spPr>
          <a:xfrm>
            <a:off x="5631608" y="5693438"/>
            <a:ext cx="4392488" cy="1384995"/>
          </a:xfrm>
          <a:prstGeom prst="rect">
            <a:avLst/>
          </a:prstGeom>
          <a:noFill/>
        </p:spPr>
        <p:txBody>
          <a:bodyPr wrap="square" rtlCol="0">
            <a:spAutoFit/>
          </a:bodyPr>
          <a:lstStyle/>
          <a:p>
            <a:r>
              <a:rPr lang="en-US" sz="2800" b="1" dirty="0" smtClean="0"/>
              <a:t>Commonly used </a:t>
            </a:r>
          </a:p>
          <a:p>
            <a:r>
              <a:rPr lang="en-US" sz="2800" b="1" dirty="0" smtClean="0"/>
              <a:t>Mutation operators</a:t>
            </a:r>
          </a:p>
          <a:p>
            <a:endParaRPr lang="en-US" sz="2800" b="1" dirty="0" smtClean="0"/>
          </a:p>
        </p:txBody>
      </p:sp>
      <p:sp>
        <p:nvSpPr>
          <p:cNvPr id="3" name="Date Placeholder 2"/>
          <p:cNvSpPr>
            <a:spLocks noGrp="1"/>
          </p:cNvSpPr>
          <p:nvPr>
            <p:ph type="dt" sz="half" idx="10"/>
          </p:nvPr>
        </p:nvSpPr>
        <p:spPr/>
        <p:txBody>
          <a:bodyPr/>
          <a:lstStyle/>
          <a:p>
            <a:fld id="{01469E10-9486-435A-8D8A-98F777167787}" type="datetime1">
              <a:rPr lang="en-GB" smtClean="0"/>
              <a:t>24/09/2013</a:t>
            </a:fld>
            <a:endParaRPr lang="en-GB"/>
          </a:p>
        </p:txBody>
      </p:sp>
    </p:spTree>
    <p:extLst>
      <p:ext uri="{BB962C8B-B14F-4D97-AF65-F5344CB8AC3E}">
        <p14:creationId xmlns:p14="http://schemas.microsoft.com/office/powerpoint/2010/main" val="3188195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36496" cy="1143000"/>
          </a:xfrm>
        </p:spPr>
        <p:txBody>
          <a:bodyPr>
            <a:normAutofit fontScale="90000"/>
          </a:bodyPr>
          <a:lstStyle/>
          <a:p>
            <a:r>
              <a:rPr lang="en-US" b="1" dirty="0" smtClean="0"/>
              <a:t>Building a Space of Mutation Operators</a:t>
            </a:r>
            <a:endParaRPr lang="en-GB" b="1" dirty="0"/>
          </a:p>
        </p:txBody>
      </p:sp>
      <p:sp>
        <p:nvSpPr>
          <p:cNvPr id="3" name="Content Placeholder 2"/>
          <p:cNvSpPr>
            <a:spLocks noGrp="1"/>
          </p:cNvSpPr>
          <p:nvPr>
            <p:ph idx="1"/>
          </p:nvPr>
        </p:nvSpPr>
        <p:spPr>
          <a:xfrm>
            <a:off x="7491" y="3284984"/>
            <a:ext cx="9289032" cy="3068960"/>
          </a:xfrm>
        </p:spPr>
        <p:txBody>
          <a:bodyPr>
            <a:normAutofit fontScale="92500" lnSpcReduction="10000"/>
          </a:bodyPr>
          <a:lstStyle/>
          <a:p>
            <a:pPr marL="0" indent="0">
              <a:buNone/>
            </a:pPr>
            <a:r>
              <a:rPr lang="en-US" dirty="0" smtClean="0"/>
              <a:t>A </a:t>
            </a:r>
            <a:r>
              <a:rPr lang="en-US" b="1" dirty="0" smtClean="0"/>
              <a:t>program</a:t>
            </a:r>
            <a:r>
              <a:rPr lang="en-US" dirty="0" smtClean="0"/>
              <a:t> is a list of instructions and arguments. </a:t>
            </a:r>
          </a:p>
          <a:p>
            <a:pPr marL="0" indent="0">
              <a:buNone/>
            </a:pPr>
            <a:r>
              <a:rPr lang="en-US" dirty="0" smtClean="0"/>
              <a:t>A </a:t>
            </a:r>
            <a:r>
              <a:rPr lang="en-US" b="1" dirty="0" smtClean="0"/>
              <a:t>register</a:t>
            </a:r>
            <a:r>
              <a:rPr lang="en-US" dirty="0" smtClean="0"/>
              <a:t> is set of addressable memory (R0,..,R4). </a:t>
            </a:r>
          </a:p>
          <a:p>
            <a:pPr marL="0" indent="0">
              <a:buNone/>
            </a:pPr>
            <a:r>
              <a:rPr lang="en-US" dirty="0" smtClean="0"/>
              <a:t>Negative register addresses means </a:t>
            </a:r>
            <a:r>
              <a:rPr lang="en-US" b="1" dirty="0" smtClean="0"/>
              <a:t>indirection</a:t>
            </a:r>
            <a:r>
              <a:rPr lang="en-US" dirty="0" smtClean="0"/>
              <a:t>.</a:t>
            </a:r>
          </a:p>
          <a:p>
            <a:pPr marL="0" indent="0">
              <a:buNone/>
            </a:pPr>
            <a:r>
              <a:rPr lang="en-US" dirty="0" smtClean="0"/>
              <a:t>A program can only </a:t>
            </a:r>
            <a:r>
              <a:rPr lang="en-US" b="1" dirty="0" smtClean="0"/>
              <a:t>affect IO registers indirectly.</a:t>
            </a:r>
          </a:p>
          <a:p>
            <a:pPr marL="0" indent="0">
              <a:buNone/>
            </a:pPr>
            <a:r>
              <a:rPr lang="en-GB" dirty="0" smtClean="0"/>
              <a:t>+1 (TRUE) -1 (FALSE) +/- sign on output register. </a:t>
            </a:r>
          </a:p>
          <a:p>
            <a:pPr marL="0" indent="0">
              <a:buNone/>
            </a:pPr>
            <a:r>
              <a:rPr lang="en-GB" dirty="0" smtClean="0"/>
              <a:t>Insert bit-string on IO register, and extract from IO register</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3208169763"/>
              </p:ext>
            </p:extLst>
          </p:nvPr>
        </p:nvGraphicFramePr>
        <p:xfrm>
          <a:off x="755576" y="1141244"/>
          <a:ext cx="1337310" cy="2225040"/>
        </p:xfrm>
        <a:graphic>
          <a:graphicData uri="http://schemas.openxmlformats.org/drawingml/2006/table">
            <a:tbl>
              <a:tblPr firstRow="1" bandRow="1">
                <a:tableStyleId>{5C22544A-7EE6-4342-B048-85BDC9FD1C3A}</a:tableStyleId>
              </a:tblPr>
              <a:tblGrid>
                <a:gridCol w="640080"/>
                <a:gridCol w="697230"/>
              </a:tblGrid>
              <a:tr h="370840">
                <a:tc>
                  <a:txBody>
                    <a:bodyPr/>
                    <a:lstStyle/>
                    <a:p>
                      <a:r>
                        <a:rPr lang="en-US" dirty="0" err="1" smtClean="0"/>
                        <a:t>Inc</a:t>
                      </a:r>
                      <a:r>
                        <a:rPr lang="en-US" dirty="0" smtClean="0"/>
                        <a:t> </a:t>
                      </a:r>
                      <a:endParaRPr lang="en-GB" dirty="0"/>
                    </a:p>
                  </a:txBody>
                  <a:tcPr/>
                </a:tc>
                <a:tc>
                  <a:txBody>
                    <a:bodyPr/>
                    <a:lstStyle/>
                    <a:p>
                      <a:r>
                        <a:rPr lang="en-US" dirty="0" smtClean="0"/>
                        <a:t>0</a:t>
                      </a:r>
                      <a:endParaRPr lang="en-GB" dirty="0"/>
                    </a:p>
                  </a:txBody>
                  <a:tcPr/>
                </a:tc>
              </a:tr>
              <a:tr h="370840">
                <a:tc>
                  <a:txBody>
                    <a:bodyPr/>
                    <a:lstStyle/>
                    <a:p>
                      <a:r>
                        <a:rPr lang="en-US" dirty="0" smtClean="0"/>
                        <a:t>Dec </a:t>
                      </a:r>
                      <a:endParaRPr lang="en-GB" dirty="0"/>
                    </a:p>
                  </a:txBody>
                  <a:tcPr/>
                </a:tc>
                <a:tc>
                  <a:txBody>
                    <a:bodyPr/>
                    <a:lstStyle/>
                    <a:p>
                      <a:r>
                        <a:rPr lang="en-US" dirty="0" smtClean="0"/>
                        <a:t>1</a:t>
                      </a:r>
                    </a:p>
                  </a:txBody>
                  <a:tcPr/>
                </a:tc>
              </a:tr>
              <a:tr h="370840">
                <a:tc>
                  <a:txBody>
                    <a:bodyPr/>
                    <a:lstStyle/>
                    <a:p>
                      <a:r>
                        <a:rPr lang="en-US" dirty="0" smtClean="0"/>
                        <a:t>Add</a:t>
                      </a:r>
                      <a:endParaRPr lang="en-GB" dirty="0"/>
                    </a:p>
                  </a:txBody>
                  <a:tcPr/>
                </a:tc>
                <a:tc>
                  <a:txBody>
                    <a:bodyPr/>
                    <a:lstStyle/>
                    <a:p>
                      <a:r>
                        <a:rPr lang="en-US" dirty="0" smtClean="0"/>
                        <a:t>1,2,3</a:t>
                      </a:r>
                      <a:endParaRPr lang="en-GB" dirty="0"/>
                    </a:p>
                  </a:txBody>
                  <a:tcPr/>
                </a:tc>
              </a:tr>
              <a:tr h="370840">
                <a:tc>
                  <a:txBody>
                    <a:bodyPr/>
                    <a:lstStyle/>
                    <a:p>
                      <a:r>
                        <a:rPr lang="en-US" dirty="0" smtClean="0"/>
                        <a:t>If</a:t>
                      </a:r>
                      <a:endParaRPr lang="en-GB" dirty="0"/>
                    </a:p>
                  </a:txBody>
                  <a:tcPr/>
                </a:tc>
                <a:tc>
                  <a:txBody>
                    <a:bodyPr/>
                    <a:lstStyle/>
                    <a:p>
                      <a:r>
                        <a:rPr lang="en-US" dirty="0" smtClean="0"/>
                        <a:t>4,5,6</a:t>
                      </a:r>
                      <a:endParaRPr lang="en-GB" dirty="0"/>
                    </a:p>
                  </a:txBody>
                  <a:tcPr/>
                </a:tc>
              </a:tr>
              <a:tr h="370840">
                <a:tc>
                  <a:txBody>
                    <a:bodyPr/>
                    <a:lstStyle/>
                    <a:p>
                      <a:r>
                        <a:rPr lang="en-US" dirty="0" err="1" smtClean="0"/>
                        <a:t>Inc</a:t>
                      </a:r>
                      <a:r>
                        <a:rPr lang="en-US" dirty="0" smtClean="0"/>
                        <a:t> </a:t>
                      </a:r>
                      <a:endParaRPr lang="en-GB" dirty="0"/>
                    </a:p>
                  </a:txBody>
                  <a:tcPr/>
                </a:tc>
                <a:tc>
                  <a:txBody>
                    <a:bodyPr/>
                    <a:lstStyle/>
                    <a:p>
                      <a:r>
                        <a:rPr lang="en-US" dirty="0" smtClean="0"/>
                        <a:t>-1</a:t>
                      </a:r>
                      <a:endParaRPr lang="en-GB" dirty="0"/>
                    </a:p>
                  </a:txBody>
                  <a:tcPr/>
                </a:tc>
              </a:tr>
              <a:tr h="370840">
                <a:tc>
                  <a:txBody>
                    <a:bodyPr/>
                    <a:lstStyle/>
                    <a:p>
                      <a:r>
                        <a:rPr lang="en-US" dirty="0" smtClean="0"/>
                        <a:t>Dec</a:t>
                      </a:r>
                      <a:endParaRPr lang="en-GB" dirty="0"/>
                    </a:p>
                  </a:txBody>
                  <a:tcPr/>
                </a:tc>
                <a:tc>
                  <a:txBody>
                    <a:bodyPr/>
                    <a:lstStyle/>
                    <a:p>
                      <a:r>
                        <a:rPr lang="en-US" dirty="0" smtClean="0"/>
                        <a:t>-2</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4138733"/>
              </p:ext>
            </p:extLst>
          </p:nvPr>
        </p:nvGraphicFramePr>
        <p:xfrm>
          <a:off x="2234045" y="2955047"/>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-20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20</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7" name="TextBox 6"/>
          <p:cNvSpPr txBox="1"/>
          <p:nvPr/>
        </p:nvSpPr>
        <p:spPr>
          <a:xfrm>
            <a:off x="2548476" y="2585715"/>
            <a:ext cx="2733569" cy="369332"/>
          </a:xfrm>
          <a:prstGeom prst="rect">
            <a:avLst/>
          </a:prstGeom>
          <a:noFill/>
        </p:spPr>
        <p:txBody>
          <a:bodyPr wrap="none" rtlCol="0">
            <a:spAutoFit/>
          </a:bodyPr>
          <a:lstStyle/>
          <a:p>
            <a:r>
              <a:rPr lang="en-US" b="1" dirty="0" smtClean="0"/>
              <a:t>INPUT-OUTPUT REGISTERS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1293852808"/>
              </p:ext>
            </p:extLst>
          </p:nvPr>
        </p:nvGraphicFramePr>
        <p:xfrm>
          <a:off x="2302141" y="2117611"/>
          <a:ext cx="6096000" cy="37084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dirty="0" smtClean="0"/>
                        <a:t>110</a:t>
                      </a:r>
                      <a:endParaRPr lang="en-GB" dirty="0"/>
                    </a:p>
                  </a:txBody>
                  <a:tcPr/>
                </a:tc>
                <a:tc>
                  <a:txBody>
                    <a:bodyPr/>
                    <a:lstStyle/>
                    <a:p>
                      <a:r>
                        <a:rPr lang="en-US" dirty="0" smtClean="0"/>
                        <a:t>-1 </a:t>
                      </a:r>
                      <a:endParaRPr lang="en-GB" dirty="0"/>
                    </a:p>
                  </a:txBody>
                  <a:tcPr/>
                </a:tc>
                <a:tc>
                  <a:txBody>
                    <a:bodyPr/>
                    <a:lstStyle/>
                    <a:p>
                      <a:r>
                        <a:rPr lang="en-US" dirty="0" smtClean="0"/>
                        <a:t>+1</a:t>
                      </a:r>
                      <a:endParaRPr lang="en-GB" dirty="0"/>
                    </a:p>
                  </a:txBody>
                  <a:tcPr/>
                </a:tc>
                <a:tc>
                  <a:txBody>
                    <a:bodyPr/>
                    <a:lstStyle/>
                    <a:p>
                      <a:r>
                        <a:rPr lang="en-US" dirty="0" smtClean="0"/>
                        <a:t>43</a:t>
                      </a:r>
                      <a:endParaRPr lang="en-GB" dirty="0"/>
                    </a:p>
                  </a:txBody>
                  <a:tcPr/>
                </a:tc>
                <a:tc>
                  <a:txBody>
                    <a:bodyPr/>
                    <a:lstStyle/>
                    <a:p>
                      <a:r>
                        <a:rPr lang="en-US" dirty="0" smtClean="0"/>
                        <a:t>…</a:t>
                      </a:r>
                      <a:endParaRPr lang="en-GB" dirty="0"/>
                    </a:p>
                  </a:txBody>
                  <a:tcPr/>
                </a:tc>
                <a:tc>
                  <a:txBody>
                    <a:bodyPr/>
                    <a:lstStyle/>
                    <a:p>
                      <a:endParaRPr lang="en-GB" dirty="0"/>
                    </a:p>
                  </a:txBody>
                  <a:tcPr/>
                </a:tc>
              </a:tr>
            </a:tbl>
          </a:graphicData>
        </a:graphic>
      </p:graphicFrame>
      <p:sp>
        <p:nvSpPr>
          <p:cNvPr id="9" name="TextBox 8"/>
          <p:cNvSpPr txBox="1"/>
          <p:nvPr/>
        </p:nvSpPr>
        <p:spPr>
          <a:xfrm>
            <a:off x="2530741" y="1660411"/>
            <a:ext cx="2233817" cy="369332"/>
          </a:xfrm>
          <a:prstGeom prst="rect">
            <a:avLst/>
          </a:prstGeom>
          <a:noFill/>
        </p:spPr>
        <p:txBody>
          <a:bodyPr wrap="none" rtlCol="0">
            <a:spAutoFit/>
          </a:bodyPr>
          <a:lstStyle/>
          <a:p>
            <a:r>
              <a:rPr lang="en-US" b="1" dirty="0" smtClean="0"/>
              <a:t>WORKING REGISTERS</a:t>
            </a:r>
            <a:endParaRPr lang="en-GB" b="1" dirty="0"/>
          </a:p>
        </p:txBody>
      </p:sp>
      <p:graphicFrame>
        <p:nvGraphicFramePr>
          <p:cNvPr id="11" name="Table 10"/>
          <p:cNvGraphicFramePr>
            <a:graphicFrameLocks noGrp="1"/>
          </p:cNvGraphicFramePr>
          <p:nvPr>
            <p:extLst>
              <p:ext uri="{D42A27DB-BD31-4B8C-83A1-F6EECF244321}">
                <p14:modId xmlns:p14="http://schemas.microsoft.com/office/powerpoint/2010/main" val="1824069722"/>
              </p:ext>
            </p:extLst>
          </p:nvPr>
        </p:nvGraphicFramePr>
        <p:xfrm>
          <a:off x="2307715" y="1233066"/>
          <a:ext cx="2444242" cy="370840"/>
        </p:xfrm>
        <a:graphic>
          <a:graphicData uri="http://schemas.openxmlformats.org/drawingml/2006/table">
            <a:tbl>
              <a:tblPr firstRow="1" bandRow="1">
                <a:tableStyleId>{5C22544A-7EE6-4342-B048-85BDC9FD1C3A}</a:tableStyleId>
              </a:tblPr>
              <a:tblGrid>
                <a:gridCol w="2093087"/>
                <a:gridCol w="351155"/>
              </a:tblGrid>
              <a:tr h="370840">
                <a:tc>
                  <a:txBody>
                    <a:bodyPr/>
                    <a:lstStyle/>
                    <a:p>
                      <a:r>
                        <a:rPr lang="en-US" dirty="0" smtClean="0"/>
                        <a:t>Program counter pc</a:t>
                      </a:r>
                      <a:endParaRPr lang="en-GB" dirty="0"/>
                    </a:p>
                  </a:txBody>
                  <a:tcPr/>
                </a:tc>
                <a:tc>
                  <a:txBody>
                    <a:bodyPr/>
                    <a:lstStyle/>
                    <a:p>
                      <a:r>
                        <a:rPr lang="en-US" dirty="0" smtClean="0"/>
                        <a:t>2</a:t>
                      </a:r>
                      <a:endParaRPr lang="en-GB" dirty="0"/>
                    </a:p>
                  </a:txBody>
                  <a:tcPr/>
                </a:tc>
              </a:tr>
            </a:tbl>
          </a:graphicData>
        </a:graphic>
      </p:graphicFrame>
      <p:sp>
        <p:nvSpPr>
          <p:cNvPr id="14" name="Footer Placeholder 13"/>
          <p:cNvSpPr>
            <a:spLocks noGrp="1"/>
          </p:cNvSpPr>
          <p:nvPr>
            <p:ph type="ftr" sz="quarter" idx="11"/>
          </p:nvPr>
        </p:nvSpPr>
        <p:spPr/>
        <p:txBody>
          <a:bodyPr/>
          <a:lstStyle/>
          <a:p>
            <a:r>
              <a:rPr lang="en-GB" smtClean="0"/>
              <a:t>John Woodward University of Stirling</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19</a:t>
            </a:fld>
            <a:endParaRPr lang="en-GB"/>
          </a:p>
        </p:txBody>
      </p:sp>
      <p:sp>
        <p:nvSpPr>
          <p:cNvPr id="4" name="Date Placeholder 3"/>
          <p:cNvSpPr>
            <a:spLocks noGrp="1"/>
          </p:cNvSpPr>
          <p:nvPr>
            <p:ph type="dt" sz="half" idx="10"/>
          </p:nvPr>
        </p:nvSpPr>
        <p:spPr/>
        <p:txBody>
          <a:bodyPr/>
          <a:lstStyle/>
          <a:p>
            <a:fld id="{ABF834BA-7315-4233-A47A-EA7675C9C934}" type="datetime1">
              <a:rPr lang="en-GB" smtClean="0"/>
              <a:t>24/09/2013</a:t>
            </a:fld>
            <a:endParaRPr lang="en-GB"/>
          </a:p>
        </p:txBody>
      </p:sp>
    </p:spTree>
    <p:extLst>
      <p:ext uri="{BB962C8B-B14F-4D97-AF65-F5344CB8AC3E}">
        <p14:creationId xmlns:p14="http://schemas.microsoft.com/office/powerpoint/2010/main" val="158002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72" y="-13672"/>
            <a:ext cx="8229600" cy="1143000"/>
          </a:xfrm>
        </p:spPr>
        <p:txBody>
          <a:bodyPr>
            <a:normAutofit/>
          </a:bodyPr>
          <a:lstStyle/>
          <a:p>
            <a:r>
              <a:rPr lang="en-GB" b="1" dirty="0" smtClean="0"/>
              <a:t>Conceptual Overview</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830" y="1743804"/>
            <a:ext cx="2546776" cy="1346225"/>
          </a:xfrm>
        </p:spPr>
      </p:pic>
      <p:sp>
        <p:nvSpPr>
          <p:cNvPr id="5" name="TextBox 4"/>
          <p:cNvSpPr txBox="1"/>
          <p:nvPr/>
        </p:nvSpPr>
        <p:spPr>
          <a:xfrm>
            <a:off x="273642" y="957016"/>
            <a:ext cx="4457290" cy="646331"/>
          </a:xfrm>
          <a:prstGeom prst="rect">
            <a:avLst/>
          </a:prstGeom>
          <a:noFill/>
        </p:spPr>
        <p:txBody>
          <a:bodyPr wrap="square" rtlCol="0">
            <a:spAutoFit/>
          </a:bodyPr>
          <a:lstStyle/>
          <a:p>
            <a:r>
              <a:rPr lang="en-GB" dirty="0" smtClean="0"/>
              <a:t>Combinatorial problem e.g.  TSP salesman</a:t>
            </a:r>
          </a:p>
          <a:p>
            <a:r>
              <a:rPr lang="en-GB" dirty="0" smtClean="0"/>
              <a:t>Exhaustive search?</a:t>
            </a:r>
            <a:endParaRPr lang="en-GB" dirty="0"/>
          </a:p>
        </p:txBody>
      </p:sp>
      <p:sp>
        <p:nvSpPr>
          <p:cNvPr id="15" name="TextBox 14"/>
          <p:cNvSpPr txBox="1"/>
          <p:nvPr/>
        </p:nvSpPr>
        <p:spPr>
          <a:xfrm>
            <a:off x="5299526" y="3455738"/>
            <a:ext cx="3108223" cy="369332"/>
          </a:xfrm>
          <a:prstGeom prst="rect">
            <a:avLst/>
          </a:prstGeom>
          <a:noFill/>
        </p:spPr>
        <p:txBody>
          <a:bodyPr wrap="none" rtlCol="0">
            <a:spAutoFit/>
          </a:bodyPr>
          <a:lstStyle/>
          <a:p>
            <a:r>
              <a:rPr lang="en-GB" dirty="0" smtClean="0">
                <a:solidFill>
                  <a:srgbClr val="FF0000"/>
                </a:solidFill>
              </a:rPr>
              <a:t>Single tour NOT EXECUTABLE!!!</a:t>
            </a:r>
            <a:endParaRPr lang="en-GB" dirty="0">
              <a:solidFill>
                <a:srgbClr val="FF0000"/>
              </a:solidFill>
            </a:endParaRPr>
          </a:p>
        </p:txBody>
      </p:sp>
      <p:grpSp>
        <p:nvGrpSpPr>
          <p:cNvPr id="30" name="Group 29"/>
          <p:cNvGrpSpPr/>
          <p:nvPr/>
        </p:nvGrpSpPr>
        <p:grpSpPr>
          <a:xfrm>
            <a:off x="4867927" y="907251"/>
            <a:ext cx="3888431" cy="2548487"/>
            <a:chOff x="107504" y="1464311"/>
            <a:chExt cx="3888431" cy="2548487"/>
          </a:xfrm>
        </p:grpSpPr>
        <p:sp>
          <p:nvSpPr>
            <p:cNvPr id="9" name="TextBox 8"/>
            <p:cNvSpPr txBox="1"/>
            <p:nvPr/>
          </p:nvSpPr>
          <p:spPr>
            <a:xfrm>
              <a:off x="107504" y="1464311"/>
              <a:ext cx="3888431" cy="707886"/>
            </a:xfrm>
            <a:prstGeom prst="rect">
              <a:avLst/>
            </a:prstGeom>
            <a:noFill/>
            <a:ln>
              <a:solidFill>
                <a:schemeClr val="accent1"/>
              </a:solidFill>
            </a:ln>
          </p:spPr>
          <p:txBody>
            <a:bodyPr wrap="square" rtlCol="0">
              <a:spAutoFit/>
            </a:bodyPr>
            <a:lstStyle/>
            <a:p>
              <a:pPr algn="ctr"/>
              <a:r>
                <a:rPr lang="en-GB" sz="2000" dirty="0" smtClean="0">
                  <a:solidFill>
                    <a:srgbClr val="FF0000"/>
                  </a:solidFill>
                </a:rPr>
                <a:t>Genetic Algorithm</a:t>
              </a:r>
            </a:p>
            <a:p>
              <a:pPr algn="ctr"/>
              <a:r>
                <a:rPr lang="en-GB" sz="2000" dirty="0" smtClean="0"/>
                <a:t>heuristic – permutations</a:t>
              </a:r>
              <a:endParaRPr lang="en-GB" sz="2000" dirty="0"/>
            </a:p>
          </p:txBody>
        </p:sp>
        <p:sp>
          <p:nvSpPr>
            <p:cNvPr id="12" name="Right Arrow 11"/>
            <p:cNvSpPr/>
            <p:nvPr/>
          </p:nvSpPr>
          <p:spPr>
            <a:xfrm rot="5400000">
              <a:off x="1758221" y="2236640"/>
              <a:ext cx="561518"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631516" y="2726966"/>
              <a:ext cx="2932372" cy="1285832"/>
              <a:chOff x="631516" y="2726966"/>
              <a:chExt cx="2932372" cy="1285832"/>
            </a:xfrm>
          </p:grpSpPr>
          <p:sp>
            <p:nvSpPr>
              <p:cNvPr id="21" name="TextBox 20"/>
              <p:cNvSpPr txBox="1"/>
              <p:nvPr/>
            </p:nvSpPr>
            <p:spPr>
              <a:xfrm>
                <a:off x="631516" y="2726966"/>
                <a:ext cx="2932372" cy="461665"/>
              </a:xfrm>
              <a:prstGeom prst="rect">
                <a:avLst/>
              </a:prstGeom>
              <a:noFill/>
              <a:ln>
                <a:solidFill>
                  <a:schemeClr val="accent1"/>
                </a:solidFill>
              </a:ln>
            </p:spPr>
            <p:txBody>
              <a:bodyPr wrap="square" rtlCol="0">
                <a:spAutoFit/>
              </a:bodyPr>
              <a:lstStyle/>
              <a:p>
                <a:pPr algn="ctr"/>
                <a:r>
                  <a:rPr lang="en-GB" sz="2400" dirty="0" smtClean="0"/>
                  <a:t>Travelling Salesman</a:t>
                </a:r>
                <a:endParaRPr lang="en-GB" sz="2400" dirty="0"/>
              </a:p>
            </p:txBody>
          </p:sp>
          <p:sp>
            <p:nvSpPr>
              <p:cNvPr id="22" name="Right Arrow 21"/>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Tour</a:t>
                </a:r>
                <a:endParaRPr lang="en-GB" sz="2400" dirty="0"/>
              </a:p>
            </p:txBody>
          </p:sp>
        </p:grpSp>
      </p:grpSp>
      <p:grpSp>
        <p:nvGrpSpPr>
          <p:cNvPr id="31" name="Group 30"/>
          <p:cNvGrpSpPr/>
          <p:nvPr/>
        </p:nvGrpSpPr>
        <p:grpSpPr>
          <a:xfrm>
            <a:off x="539552" y="3639234"/>
            <a:ext cx="4032447" cy="2385772"/>
            <a:chOff x="271475" y="1627026"/>
            <a:chExt cx="4032447" cy="2385772"/>
          </a:xfrm>
        </p:grpSpPr>
        <p:sp>
          <p:nvSpPr>
            <p:cNvPr id="32" name="TextBox 31"/>
            <p:cNvSpPr txBox="1"/>
            <p:nvPr/>
          </p:nvSpPr>
          <p:spPr>
            <a:xfrm>
              <a:off x="525660" y="1627026"/>
              <a:ext cx="3459272" cy="707886"/>
            </a:xfrm>
            <a:prstGeom prst="rect">
              <a:avLst/>
            </a:prstGeom>
            <a:noFill/>
            <a:ln>
              <a:solidFill>
                <a:schemeClr val="accent1"/>
              </a:solidFill>
            </a:ln>
          </p:spPr>
          <p:txBody>
            <a:bodyPr wrap="square" rtlCol="0">
              <a:spAutoFit/>
            </a:bodyPr>
            <a:lstStyle/>
            <a:p>
              <a:pPr algn="ctr"/>
              <a:r>
                <a:rPr lang="en-GB" sz="2000" dirty="0" smtClean="0">
                  <a:solidFill>
                    <a:srgbClr val="00B050"/>
                  </a:solidFill>
                </a:rPr>
                <a:t>Genetic Programming</a:t>
              </a:r>
            </a:p>
            <a:p>
              <a:pPr algn="ctr"/>
              <a:r>
                <a:rPr lang="en-GB" sz="2000" dirty="0" smtClean="0"/>
                <a:t>code fragments in for-loops. </a:t>
              </a:r>
              <a:endParaRPr lang="en-GB" sz="2000" dirty="0"/>
            </a:p>
          </p:txBody>
        </p:sp>
        <p:sp>
          <p:nvSpPr>
            <p:cNvPr id="33" name="Right Arrow 32"/>
            <p:cNvSpPr/>
            <p:nvPr/>
          </p:nvSpPr>
          <p:spPr>
            <a:xfrm rot="5400000">
              <a:off x="1868542" y="234696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271475" y="2726966"/>
              <a:ext cx="4032447" cy="1285832"/>
              <a:chOff x="271475" y="2726966"/>
              <a:chExt cx="4032447" cy="1285832"/>
            </a:xfrm>
          </p:grpSpPr>
          <p:sp>
            <p:nvSpPr>
              <p:cNvPr id="35" name="TextBox 34"/>
              <p:cNvSpPr txBox="1"/>
              <p:nvPr/>
            </p:nvSpPr>
            <p:spPr>
              <a:xfrm>
                <a:off x="271475" y="2726966"/>
                <a:ext cx="4032447" cy="461665"/>
              </a:xfrm>
              <a:prstGeom prst="rect">
                <a:avLst/>
              </a:prstGeom>
              <a:noFill/>
              <a:ln>
                <a:solidFill>
                  <a:schemeClr val="accent1"/>
                </a:solidFill>
              </a:ln>
            </p:spPr>
            <p:txBody>
              <a:bodyPr wrap="square" rtlCol="0">
                <a:spAutoFit/>
              </a:bodyPr>
              <a:lstStyle/>
              <a:p>
                <a:pPr algn="ctr"/>
                <a:r>
                  <a:rPr lang="en-GB" sz="2400" dirty="0" smtClean="0"/>
                  <a:t>Travelling Salesman Instances</a:t>
                </a:r>
                <a:endParaRPr lang="en-GB" sz="2400" dirty="0"/>
              </a:p>
            </p:txBody>
          </p:sp>
          <p:sp>
            <p:nvSpPr>
              <p:cNvPr id="36" name="Right Arrow 35"/>
              <p:cNvSpPr/>
              <p:nvPr/>
            </p:nvSpPr>
            <p:spPr>
              <a:xfrm rot="5400000">
                <a:off x="1843195" y="3165471"/>
                <a:ext cx="340876" cy="432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31516" y="3551133"/>
                <a:ext cx="2932372" cy="461665"/>
              </a:xfrm>
              <a:prstGeom prst="rect">
                <a:avLst/>
              </a:prstGeom>
              <a:noFill/>
              <a:ln>
                <a:solidFill>
                  <a:schemeClr val="accent1"/>
                </a:solidFill>
              </a:ln>
            </p:spPr>
            <p:txBody>
              <a:bodyPr wrap="square" rtlCol="0">
                <a:spAutoFit/>
              </a:bodyPr>
              <a:lstStyle/>
              <a:p>
                <a:pPr algn="ctr"/>
                <a:r>
                  <a:rPr lang="en-GB" sz="2400" dirty="0" smtClean="0"/>
                  <a:t>TSP algorithm</a:t>
                </a:r>
                <a:endParaRPr lang="en-GB" sz="2400" dirty="0"/>
              </a:p>
            </p:txBody>
          </p:sp>
        </p:grpSp>
      </p:grpSp>
      <p:sp>
        <p:nvSpPr>
          <p:cNvPr id="38" name="TextBox 37"/>
          <p:cNvSpPr txBox="1"/>
          <p:nvPr/>
        </p:nvSpPr>
        <p:spPr>
          <a:xfrm>
            <a:off x="539552" y="6116247"/>
            <a:ext cx="3606180" cy="369332"/>
          </a:xfrm>
          <a:prstGeom prst="rect">
            <a:avLst/>
          </a:prstGeom>
          <a:noFill/>
        </p:spPr>
        <p:txBody>
          <a:bodyPr wrap="none" rtlCol="0">
            <a:spAutoFit/>
          </a:bodyPr>
          <a:lstStyle/>
          <a:p>
            <a:r>
              <a:rPr lang="en-GB" dirty="0">
                <a:solidFill>
                  <a:srgbClr val="00B050"/>
                </a:solidFill>
              </a:rPr>
              <a:t>EXECUTABLE on MANY INSTANCES!!!</a:t>
            </a:r>
          </a:p>
        </p:txBody>
      </p:sp>
      <p:sp>
        <p:nvSpPr>
          <p:cNvPr id="39" name="TextBox 38"/>
          <p:cNvSpPr txBox="1"/>
          <p:nvPr/>
        </p:nvSpPr>
        <p:spPr>
          <a:xfrm>
            <a:off x="4814351" y="4062065"/>
            <a:ext cx="4071756" cy="1815882"/>
          </a:xfrm>
          <a:prstGeom prst="rect">
            <a:avLst/>
          </a:prstGeom>
          <a:noFill/>
        </p:spPr>
        <p:txBody>
          <a:bodyPr wrap="none" rtlCol="0">
            <a:spAutoFit/>
          </a:bodyPr>
          <a:lstStyle/>
          <a:p>
            <a:r>
              <a:rPr lang="en-GB" sz="2800" b="1" dirty="0" smtClean="0">
                <a:solidFill>
                  <a:srgbClr val="FF0000"/>
                </a:solidFill>
              </a:rPr>
              <a:t>Give</a:t>
            </a:r>
            <a:r>
              <a:rPr lang="en-GB" sz="2800" dirty="0" smtClean="0">
                <a:solidFill>
                  <a:srgbClr val="FF0000"/>
                </a:solidFill>
              </a:rPr>
              <a:t> a man a fish and he </a:t>
            </a:r>
          </a:p>
          <a:p>
            <a:r>
              <a:rPr lang="en-GB" sz="2800" dirty="0" smtClean="0">
                <a:solidFill>
                  <a:srgbClr val="FF0000"/>
                </a:solidFill>
              </a:rPr>
              <a:t>will eat for a </a:t>
            </a:r>
            <a:r>
              <a:rPr lang="en-GB" sz="2800" b="1" dirty="0" smtClean="0">
                <a:solidFill>
                  <a:srgbClr val="FF0000"/>
                </a:solidFill>
              </a:rPr>
              <a:t>day</a:t>
            </a:r>
            <a:r>
              <a:rPr lang="en-GB" sz="2800" dirty="0" smtClean="0">
                <a:solidFill>
                  <a:srgbClr val="FF0000"/>
                </a:solidFill>
              </a:rPr>
              <a:t>. </a:t>
            </a:r>
          </a:p>
          <a:p>
            <a:r>
              <a:rPr lang="en-GB" sz="2800" b="1" dirty="0" smtClean="0">
                <a:solidFill>
                  <a:srgbClr val="00B050"/>
                </a:solidFill>
              </a:rPr>
              <a:t>Teach</a:t>
            </a:r>
            <a:r>
              <a:rPr lang="en-GB" sz="2800" dirty="0" smtClean="0">
                <a:solidFill>
                  <a:srgbClr val="00B050"/>
                </a:solidFill>
              </a:rPr>
              <a:t> a man to fish and he</a:t>
            </a:r>
          </a:p>
          <a:p>
            <a:r>
              <a:rPr lang="en-GB" sz="2800" dirty="0">
                <a:solidFill>
                  <a:srgbClr val="00B050"/>
                </a:solidFill>
              </a:rPr>
              <a:t>w</a:t>
            </a:r>
            <a:r>
              <a:rPr lang="en-GB" sz="2800" dirty="0" smtClean="0">
                <a:solidFill>
                  <a:srgbClr val="00B050"/>
                </a:solidFill>
              </a:rPr>
              <a:t>ill eat for a </a:t>
            </a:r>
            <a:r>
              <a:rPr lang="en-GB" sz="2800" b="1" dirty="0" smtClean="0">
                <a:solidFill>
                  <a:srgbClr val="00B050"/>
                </a:solidFill>
              </a:rPr>
              <a:t>lifetime.</a:t>
            </a:r>
            <a:endParaRPr lang="en-GB" sz="2800" b="1" dirty="0">
              <a:solidFill>
                <a:srgbClr val="00B050"/>
              </a:solidFill>
            </a:endParaRPr>
          </a:p>
        </p:txBody>
      </p:sp>
      <p:sp>
        <p:nvSpPr>
          <p:cNvPr id="8" name="Footer Placeholder 7"/>
          <p:cNvSpPr>
            <a:spLocks noGrp="1"/>
          </p:cNvSpPr>
          <p:nvPr>
            <p:ph type="ftr" sz="quarter" idx="11"/>
          </p:nvPr>
        </p:nvSpPr>
        <p:spPr/>
        <p:txBody>
          <a:bodyPr/>
          <a:lstStyle/>
          <a:p>
            <a:r>
              <a:rPr lang="en-GB" smtClean="0"/>
              <a:t>John Woodward University of Stirling</a:t>
            </a:r>
            <a:endParaRPr lang="en-GB"/>
          </a:p>
        </p:txBody>
      </p:sp>
      <p:sp>
        <p:nvSpPr>
          <p:cNvPr id="10" name="Slide Number Placeholder 9"/>
          <p:cNvSpPr>
            <a:spLocks noGrp="1"/>
          </p:cNvSpPr>
          <p:nvPr>
            <p:ph type="sldNum" sz="quarter" idx="12"/>
          </p:nvPr>
        </p:nvSpPr>
        <p:spPr/>
        <p:txBody>
          <a:bodyPr/>
          <a:lstStyle/>
          <a:p>
            <a:fld id="{068B9CB0-4C56-43B1-8FC9-F9CC48F9C60C}" type="slidenum">
              <a:rPr lang="en-GB" smtClean="0"/>
              <a:t>2</a:t>
            </a:fld>
            <a:endParaRPr lang="en-GB"/>
          </a:p>
        </p:txBody>
      </p:sp>
      <p:sp>
        <p:nvSpPr>
          <p:cNvPr id="3" name="Date Placeholder 2"/>
          <p:cNvSpPr>
            <a:spLocks noGrp="1"/>
          </p:cNvSpPr>
          <p:nvPr>
            <p:ph type="dt" sz="half" idx="10"/>
          </p:nvPr>
        </p:nvSpPr>
        <p:spPr/>
        <p:txBody>
          <a:bodyPr/>
          <a:lstStyle/>
          <a:p>
            <a:fld id="{0BC0A630-CEBE-41BE-881D-E913B6D3AD42}" type="datetime1">
              <a:rPr lang="en-GB" smtClean="0"/>
              <a:t>24/09/2013</a:t>
            </a:fld>
            <a:endParaRPr lang="en-GB"/>
          </a:p>
        </p:txBody>
      </p:sp>
    </p:spTree>
    <p:extLst>
      <p:ext uri="{BB962C8B-B14F-4D97-AF65-F5344CB8AC3E}">
        <p14:creationId xmlns:p14="http://schemas.microsoft.com/office/powerpoint/2010/main" val="1599086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US" b="1" dirty="0" smtClean="0"/>
              <a:t>Arithmetic Instructions</a:t>
            </a:r>
            <a:endParaRPr lang="en-GB" b="1" dirty="0"/>
          </a:p>
        </p:txBody>
      </p:sp>
      <p:sp>
        <p:nvSpPr>
          <p:cNvPr id="3" name="Content Placeholder 2"/>
          <p:cNvSpPr>
            <a:spLocks noGrp="1"/>
          </p:cNvSpPr>
          <p:nvPr>
            <p:ph idx="1"/>
          </p:nvPr>
        </p:nvSpPr>
        <p:spPr>
          <a:xfrm>
            <a:off x="457200" y="1268760"/>
            <a:ext cx="8229600" cy="5589240"/>
          </a:xfrm>
        </p:spPr>
        <p:txBody>
          <a:bodyPr>
            <a:normAutofit lnSpcReduction="10000"/>
          </a:bodyPr>
          <a:lstStyle/>
          <a:p>
            <a:pPr marL="0" indent="0">
              <a:buNone/>
            </a:pPr>
            <a:r>
              <a:rPr lang="en-GB" dirty="0" smtClean="0"/>
              <a:t>These instructions perform arithmetic operations on the registers. </a:t>
            </a:r>
            <a:endParaRPr lang="en-GB" dirty="0"/>
          </a:p>
          <a:p>
            <a:r>
              <a:rPr lang="en-GB" b="1" dirty="0"/>
              <a:t>Add</a:t>
            </a:r>
            <a:r>
              <a:rPr lang="en-GB" dirty="0"/>
              <a:t> </a:t>
            </a:r>
            <a:r>
              <a:rPr lang="en-GB" dirty="0" err="1"/>
              <a:t>Ri</a:t>
            </a:r>
            <a:r>
              <a:rPr lang="en-GB" dirty="0"/>
              <a:t> ← </a:t>
            </a:r>
            <a:r>
              <a:rPr lang="en-GB" dirty="0" err="1"/>
              <a:t>Rj</a:t>
            </a:r>
            <a:r>
              <a:rPr lang="en-GB" dirty="0"/>
              <a:t> + </a:t>
            </a:r>
            <a:r>
              <a:rPr lang="en-GB" dirty="0" err="1"/>
              <a:t>Rk</a:t>
            </a:r>
            <a:r>
              <a:rPr lang="en-GB" dirty="0"/>
              <a:t> </a:t>
            </a:r>
          </a:p>
          <a:p>
            <a:r>
              <a:rPr lang="it-IT" b="1" dirty="0"/>
              <a:t>Inc</a:t>
            </a:r>
            <a:r>
              <a:rPr lang="it-IT" dirty="0"/>
              <a:t> Ri ← Ri + 1 </a:t>
            </a:r>
          </a:p>
          <a:p>
            <a:r>
              <a:rPr lang="en-GB" b="1" dirty="0"/>
              <a:t>Dec</a:t>
            </a:r>
            <a:r>
              <a:rPr lang="en-GB" dirty="0"/>
              <a:t> </a:t>
            </a:r>
            <a:r>
              <a:rPr lang="en-GB" dirty="0" err="1"/>
              <a:t>Ri</a:t>
            </a:r>
            <a:r>
              <a:rPr lang="en-GB" dirty="0"/>
              <a:t> ← </a:t>
            </a:r>
            <a:r>
              <a:rPr lang="en-GB" dirty="0" err="1"/>
              <a:t>Ri</a:t>
            </a:r>
            <a:r>
              <a:rPr lang="en-GB" dirty="0"/>
              <a:t> − 1 </a:t>
            </a:r>
          </a:p>
          <a:p>
            <a:r>
              <a:rPr lang="en-GB" b="1" dirty="0" err="1"/>
              <a:t>Ivt</a:t>
            </a:r>
            <a:r>
              <a:rPr lang="en-GB" dirty="0"/>
              <a:t> </a:t>
            </a:r>
            <a:r>
              <a:rPr lang="en-GB" dirty="0" err="1"/>
              <a:t>Ri</a:t>
            </a:r>
            <a:r>
              <a:rPr lang="en-GB" dirty="0"/>
              <a:t> ← −1 ∗ </a:t>
            </a:r>
            <a:r>
              <a:rPr lang="en-GB" dirty="0" err="1"/>
              <a:t>Ri</a:t>
            </a:r>
            <a:r>
              <a:rPr lang="en-GB" dirty="0"/>
              <a:t> </a:t>
            </a:r>
          </a:p>
          <a:p>
            <a:r>
              <a:rPr lang="en-GB" b="1" dirty="0" err="1"/>
              <a:t>Clr</a:t>
            </a:r>
            <a:r>
              <a:rPr lang="en-GB" dirty="0"/>
              <a:t> </a:t>
            </a:r>
            <a:r>
              <a:rPr lang="en-GB" dirty="0" err="1"/>
              <a:t>Ri</a:t>
            </a:r>
            <a:r>
              <a:rPr lang="en-GB" dirty="0"/>
              <a:t> ← 0 </a:t>
            </a:r>
            <a:r>
              <a:rPr lang="en-GB" dirty="0" smtClean="0"/>
              <a:t> </a:t>
            </a:r>
            <a:endParaRPr lang="en-GB" dirty="0"/>
          </a:p>
          <a:p>
            <a:r>
              <a:rPr lang="en-GB" b="1" dirty="0" err="1"/>
              <a:t>Rnd</a:t>
            </a:r>
            <a:r>
              <a:rPr lang="en-GB" dirty="0"/>
              <a:t> </a:t>
            </a:r>
            <a:r>
              <a:rPr lang="en-GB" dirty="0" err="1"/>
              <a:t>Ri</a:t>
            </a:r>
            <a:r>
              <a:rPr lang="en-GB" dirty="0"/>
              <a:t> ← Random([−1, +1]) </a:t>
            </a:r>
            <a:r>
              <a:rPr lang="en-GB" dirty="0" smtClean="0"/>
              <a:t>//mutation rate</a:t>
            </a:r>
            <a:endParaRPr lang="en-GB" dirty="0"/>
          </a:p>
          <a:p>
            <a:r>
              <a:rPr lang="en-GB" b="1" dirty="0"/>
              <a:t>Set</a:t>
            </a:r>
            <a:r>
              <a:rPr lang="en-GB" dirty="0"/>
              <a:t> </a:t>
            </a:r>
            <a:r>
              <a:rPr lang="en-GB" dirty="0" err="1"/>
              <a:t>Ri</a:t>
            </a:r>
            <a:r>
              <a:rPr lang="en-GB" dirty="0"/>
              <a:t> ← </a:t>
            </a:r>
            <a:r>
              <a:rPr lang="en-GB" dirty="0" smtClean="0"/>
              <a:t>value</a:t>
            </a:r>
          </a:p>
          <a:p>
            <a:r>
              <a:rPr lang="en-GB" b="1" dirty="0" err="1" smtClean="0"/>
              <a:t>Nop</a:t>
            </a:r>
            <a:r>
              <a:rPr lang="en-GB" dirty="0" smtClean="0"/>
              <a:t> //no operation or identity </a:t>
            </a:r>
            <a:endParaRPr lang="en-GB" dirty="0"/>
          </a:p>
        </p:txBody>
      </p:sp>
      <p:sp>
        <p:nvSpPr>
          <p:cNvPr id="4" name="Slide Number Placeholder 3"/>
          <p:cNvSpPr>
            <a:spLocks noGrp="1"/>
          </p:cNvSpPr>
          <p:nvPr>
            <p:ph type="sldNum" sz="quarter" idx="12"/>
          </p:nvPr>
        </p:nvSpPr>
        <p:spPr/>
        <p:txBody>
          <a:bodyPr/>
          <a:lstStyle/>
          <a:p>
            <a:fld id="{AE0BAD33-471C-4DB9-AEAE-399B2DE5ACD7}" type="slidenum">
              <a:rPr lang="en-GB" smtClean="0"/>
              <a:t>20</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9E07F6E5-82E7-45BC-BE6F-707FE48C2109}" type="datetime1">
              <a:rPr lang="en-GB" smtClean="0"/>
              <a:t>24/09/2013</a:t>
            </a:fld>
            <a:endParaRPr lang="en-GB"/>
          </a:p>
        </p:txBody>
      </p:sp>
    </p:spTree>
    <p:extLst>
      <p:ext uri="{BB962C8B-B14F-4D97-AF65-F5344CB8AC3E}">
        <p14:creationId xmlns:p14="http://schemas.microsoft.com/office/powerpoint/2010/main" val="2061721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68"/>
            <a:ext cx="8229600" cy="1143000"/>
          </a:xfrm>
        </p:spPr>
        <p:txBody>
          <a:bodyPr/>
          <a:lstStyle/>
          <a:p>
            <a:r>
              <a:rPr lang="en-US" b="1" dirty="0" smtClean="0"/>
              <a:t>Control-Flow Instructions</a:t>
            </a:r>
            <a:endParaRPr lang="en-GB" b="1" dirty="0"/>
          </a:p>
        </p:txBody>
      </p:sp>
      <p:sp>
        <p:nvSpPr>
          <p:cNvPr id="3" name="Content Placeholder 2"/>
          <p:cNvSpPr>
            <a:spLocks noGrp="1"/>
          </p:cNvSpPr>
          <p:nvPr>
            <p:ph idx="1"/>
          </p:nvPr>
        </p:nvSpPr>
        <p:spPr>
          <a:xfrm>
            <a:off x="107504" y="1124744"/>
            <a:ext cx="9289032" cy="5184576"/>
          </a:xfrm>
        </p:spPr>
        <p:txBody>
          <a:bodyPr>
            <a:normAutofit/>
          </a:bodyPr>
          <a:lstStyle/>
          <a:p>
            <a:pPr marL="0" indent="0">
              <a:buNone/>
            </a:pPr>
            <a:r>
              <a:rPr lang="en-US" dirty="0" smtClean="0"/>
              <a:t>These instructions control flow (NOT ARITHMETIC). They include branching and iterative imperatives. </a:t>
            </a:r>
          </a:p>
          <a:p>
            <a:pPr marL="0" indent="0">
              <a:buNone/>
            </a:pPr>
            <a:r>
              <a:rPr lang="en-US" dirty="0" smtClean="0"/>
              <a:t>Note that this set is </a:t>
            </a:r>
            <a:r>
              <a:rPr lang="en-US" i="1" dirty="0" smtClean="0">
                <a:solidFill>
                  <a:srgbClr val="FF0000"/>
                </a:solidFill>
              </a:rPr>
              <a:t>not Turing Complete</a:t>
            </a:r>
            <a:r>
              <a:rPr lang="en-US" dirty="0" smtClean="0"/>
              <a:t>!</a:t>
            </a:r>
            <a:endParaRPr lang="en-GB" dirty="0" smtClean="0"/>
          </a:p>
          <a:p>
            <a:r>
              <a:rPr lang="en-GB" b="1" dirty="0" smtClean="0"/>
              <a:t>If</a:t>
            </a:r>
            <a:r>
              <a:rPr lang="en-GB" dirty="0" smtClean="0"/>
              <a:t> if(</a:t>
            </a:r>
            <a:r>
              <a:rPr lang="en-GB" dirty="0" err="1" smtClean="0"/>
              <a:t>Ri</a:t>
            </a:r>
            <a:r>
              <a:rPr lang="en-GB" dirty="0" smtClean="0"/>
              <a:t> </a:t>
            </a:r>
            <a:r>
              <a:rPr lang="en-GB" dirty="0"/>
              <a:t>&gt; </a:t>
            </a:r>
            <a:r>
              <a:rPr lang="en-GB" dirty="0" err="1" smtClean="0"/>
              <a:t>Rj</a:t>
            </a:r>
            <a:r>
              <a:rPr lang="en-GB" dirty="0" smtClean="0"/>
              <a:t>) pc </a:t>
            </a:r>
            <a:r>
              <a:rPr lang="en-GB" dirty="0"/>
              <a:t>= pc + </a:t>
            </a:r>
            <a:r>
              <a:rPr lang="en-GB" dirty="0" smtClean="0"/>
              <a:t>|</a:t>
            </a:r>
            <a:r>
              <a:rPr lang="en-GB" dirty="0" err="1" smtClean="0"/>
              <a:t>Rk</a:t>
            </a:r>
            <a:r>
              <a:rPr lang="en-GB" dirty="0" smtClean="0"/>
              <a:t>| </a:t>
            </a:r>
            <a:r>
              <a:rPr lang="en-GB" dirty="0" smtClean="0">
                <a:solidFill>
                  <a:srgbClr val="00B050"/>
                </a:solidFill>
              </a:rPr>
              <a:t>why modulus</a:t>
            </a:r>
            <a:endParaRPr lang="en-GB" dirty="0">
              <a:solidFill>
                <a:srgbClr val="00B050"/>
              </a:solidFill>
            </a:endParaRPr>
          </a:p>
          <a:p>
            <a:r>
              <a:rPr lang="en-US" b="1" dirty="0" err="1"/>
              <a:t>IfRand</a:t>
            </a:r>
            <a:r>
              <a:rPr lang="en-US" dirty="0"/>
              <a:t> </a:t>
            </a:r>
            <a:r>
              <a:rPr lang="en-US" dirty="0" smtClean="0"/>
              <a:t>if(</a:t>
            </a:r>
            <a:r>
              <a:rPr lang="en-US" dirty="0" err="1" smtClean="0"/>
              <a:t>Ri</a:t>
            </a:r>
            <a:r>
              <a:rPr lang="en-US" dirty="0" smtClean="0"/>
              <a:t> </a:t>
            </a:r>
            <a:r>
              <a:rPr lang="en-US" dirty="0"/>
              <a:t>&lt; 100 * random[0,+1]) </a:t>
            </a:r>
            <a:r>
              <a:rPr lang="en-GB" dirty="0" smtClean="0"/>
              <a:t>pc </a:t>
            </a:r>
            <a:r>
              <a:rPr lang="en-GB" dirty="0"/>
              <a:t>= pc + </a:t>
            </a:r>
            <a:r>
              <a:rPr lang="en-GB" dirty="0" err="1" smtClean="0"/>
              <a:t>Rj</a:t>
            </a:r>
            <a:r>
              <a:rPr lang="en-GB" dirty="0" smtClean="0"/>
              <a:t>//allows us to build </a:t>
            </a:r>
            <a:r>
              <a:rPr lang="en-GB" dirty="0" smtClean="0">
                <a:solidFill>
                  <a:srgbClr val="00B050"/>
                </a:solidFill>
              </a:rPr>
              <a:t>mutation probabilities </a:t>
            </a:r>
            <a:r>
              <a:rPr lang="en-GB" dirty="0" smtClean="0">
                <a:solidFill>
                  <a:srgbClr val="FF0000"/>
                </a:solidFill>
              </a:rPr>
              <a:t>WHY?</a:t>
            </a:r>
            <a:endParaRPr lang="en-GB" dirty="0">
              <a:solidFill>
                <a:srgbClr val="FF0000"/>
              </a:solidFill>
            </a:endParaRPr>
          </a:p>
          <a:p>
            <a:r>
              <a:rPr lang="en-US" b="1" dirty="0" err="1"/>
              <a:t>Rpt</a:t>
            </a:r>
            <a:r>
              <a:rPr lang="en-US" dirty="0"/>
              <a:t> Repeat </a:t>
            </a:r>
            <a:r>
              <a:rPr lang="en-US" dirty="0" smtClean="0"/>
              <a:t>|</a:t>
            </a:r>
            <a:r>
              <a:rPr lang="en-US" dirty="0" err="1" smtClean="0"/>
              <a:t>Ri</a:t>
            </a:r>
            <a:r>
              <a:rPr lang="en-US" dirty="0" smtClean="0"/>
              <a:t>| </a:t>
            </a:r>
            <a:r>
              <a:rPr lang="en-US" dirty="0"/>
              <a:t>times </a:t>
            </a:r>
            <a:r>
              <a:rPr lang="en-GB" dirty="0" smtClean="0"/>
              <a:t>next |</a:t>
            </a:r>
            <a:r>
              <a:rPr lang="en-GB" dirty="0" err="1" smtClean="0"/>
              <a:t>Rj</a:t>
            </a:r>
            <a:r>
              <a:rPr lang="en-GB" dirty="0" smtClean="0"/>
              <a:t>| </a:t>
            </a:r>
            <a:r>
              <a:rPr lang="en-GB" dirty="0"/>
              <a:t>instruction</a:t>
            </a:r>
          </a:p>
          <a:p>
            <a:r>
              <a:rPr lang="en-GB" b="1" dirty="0" err="1"/>
              <a:t>Stp</a:t>
            </a:r>
            <a:r>
              <a:rPr lang="en-GB" dirty="0"/>
              <a:t> terminate </a:t>
            </a:r>
          </a:p>
        </p:txBody>
      </p:sp>
      <p:sp>
        <p:nvSpPr>
          <p:cNvPr id="4" name="Slide Number Placeholder 3"/>
          <p:cNvSpPr>
            <a:spLocks noGrp="1"/>
          </p:cNvSpPr>
          <p:nvPr>
            <p:ph type="sldNum" sz="quarter" idx="12"/>
          </p:nvPr>
        </p:nvSpPr>
        <p:spPr/>
        <p:txBody>
          <a:bodyPr/>
          <a:lstStyle/>
          <a:p>
            <a:fld id="{AE0BAD33-471C-4DB9-AEAE-399B2DE5ACD7}" type="slidenum">
              <a:rPr lang="en-GB" smtClean="0"/>
              <a:t>21</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D3F6BAF1-65C8-458A-B9C8-567E85BD7395}" type="datetime1">
              <a:rPr lang="en-GB" smtClean="0"/>
              <a:t>24/09/2013</a:t>
            </a:fld>
            <a:endParaRPr lang="en-GB"/>
          </a:p>
        </p:txBody>
      </p:sp>
    </p:spTree>
    <p:extLst>
      <p:ext uri="{BB962C8B-B14F-4D97-AF65-F5344CB8AC3E}">
        <p14:creationId xmlns:p14="http://schemas.microsoft.com/office/powerpoint/2010/main" val="2295923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446"/>
            <a:ext cx="8955110" cy="1143000"/>
          </a:xfrm>
        </p:spPr>
        <p:txBody>
          <a:bodyPr>
            <a:normAutofit/>
          </a:bodyPr>
          <a:lstStyle/>
          <a:p>
            <a:r>
              <a:rPr lang="en-GB" b="1" dirty="0" smtClean="0"/>
              <a:t>Expressing Mutation Operators</a:t>
            </a:r>
            <a:endParaRPr lang="en-GB" b="1" dirty="0"/>
          </a:p>
        </p:txBody>
      </p:sp>
      <p:sp>
        <p:nvSpPr>
          <p:cNvPr id="3" name="Content Placeholder 2"/>
          <p:cNvSpPr>
            <a:spLocks noGrp="1"/>
          </p:cNvSpPr>
          <p:nvPr>
            <p:ph idx="1"/>
          </p:nvPr>
        </p:nvSpPr>
        <p:spPr>
          <a:xfrm>
            <a:off x="0" y="914400"/>
            <a:ext cx="7315200" cy="4525963"/>
          </a:xfrm>
        </p:spPr>
        <p:txBody>
          <a:bodyPr>
            <a:noAutofit/>
          </a:bodyPr>
          <a:lstStyle/>
          <a:p>
            <a:r>
              <a:rPr lang="en-GB" sz="2000" dirty="0"/>
              <a:t>Line </a:t>
            </a:r>
            <a:r>
              <a:rPr lang="en-GB" sz="2000" dirty="0" smtClean="0"/>
              <a:t>		UNIFORM 	ONE POINT MUTATION</a:t>
            </a:r>
            <a:endParaRPr lang="en-GB" sz="2000" dirty="0"/>
          </a:p>
          <a:p>
            <a:r>
              <a:rPr lang="en-GB" sz="1800" b="1" dirty="0"/>
              <a:t>0 </a:t>
            </a:r>
            <a:r>
              <a:rPr lang="en-GB" sz="1800" b="1" dirty="0" smtClean="0"/>
              <a:t>		</a:t>
            </a:r>
            <a:r>
              <a:rPr lang="en-GB" sz="1800" b="1" dirty="0" err="1" smtClean="0">
                <a:solidFill>
                  <a:srgbClr val="FF0000"/>
                </a:solidFill>
              </a:rPr>
              <a:t>Rpt</a:t>
            </a:r>
            <a:r>
              <a:rPr lang="en-GB" sz="1800" b="1" dirty="0">
                <a:solidFill>
                  <a:srgbClr val="FF0000"/>
                </a:solidFill>
              </a:rPr>
              <a:t>, 33, </a:t>
            </a:r>
            <a:r>
              <a:rPr lang="en-GB" sz="1800" b="1" dirty="0" smtClean="0">
                <a:solidFill>
                  <a:srgbClr val="FF0000"/>
                </a:solidFill>
              </a:rPr>
              <a:t>18</a:t>
            </a:r>
            <a:r>
              <a:rPr lang="en-GB" sz="1800" b="1" dirty="0" smtClean="0"/>
              <a:t>	 </a:t>
            </a:r>
            <a:r>
              <a:rPr lang="en-GB" sz="1800" b="1" dirty="0" err="1" smtClean="0">
                <a:solidFill>
                  <a:srgbClr val="FF0000"/>
                </a:solidFill>
              </a:rPr>
              <a:t>Rpt</a:t>
            </a:r>
            <a:r>
              <a:rPr lang="en-GB" sz="1800" b="1" dirty="0">
                <a:solidFill>
                  <a:srgbClr val="FF0000"/>
                </a:solidFill>
              </a:rPr>
              <a:t>, 33, 18</a:t>
            </a:r>
          </a:p>
          <a:p>
            <a:r>
              <a:rPr lang="en-GB" sz="1800" dirty="0"/>
              <a:t>1 </a:t>
            </a:r>
            <a:r>
              <a:rPr lang="en-GB" sz="1800" dirty="0" smtClean="0"/>
              <a:t>		Nop 		Nop</a:t>
            </a:r>
            <a:endParaRPr lang="en-GB" sz="1800" dirty="0"/>
          </a:p>
          <a:p>
            <a:r>
              <a:rPr lang="en-GB" sz="1800" dirty="0"/>
              <a:t>2 </a:t>
            </a:r>
            <a:r>
              <a:rPr lang="en-GB" sz="1800" dirty="0" smtClean="0"/>
              <a:t>		Nop 		Nop</a:t>
            </a:r>
            <a:endParaRPr lang="en-GB" sz="1800" dirty="0"/>
          </a:p>
          <a:p>
            <a:r>
              <a:rPr lang="en-GB" sz="1800" dirty="0"/>
              <a:t>3 </a:t>
            </a:r>
            <a:r>
              <a:rPr lang="en-GB" sz="1800" dirty="0" smtClean="0"/>
              <a:t>		Nop 		Nop</a:t>
            </a:r>
            <a:endParaRPr lang="en-GB" sz="1800" dirty="0"/>
          </a:p>
          <a:p>
            <a:r>
              <a:rPr lang="fr-FR" sz="1800" b="1" dirty="0"/>
              <a:t>4 </a:t>
            </a:r>
            <a:r>
              <a:rPr lang="fr-FR" sz="1800" b="1" dirty="0" smtClean="0"/>
              <a:t>		</a:t>
            </a:r>
            <a:r>
              <a:rPr lang="fr-FR" sz="1800" b="1" dirty="0" err="1" smtClean="0">
                <a:solidFill>
                  <a:srgbClr val="FF0000"/>
                </a:solidFill>
              </a:rPr>
              <a:t>Inc</a:t>
            </a:r>
            <a:r>
              <a:rPr lang="fr-FR" sz="1800" b="1" dirty="0">
                <a:solidFill>
                  <a:srgbClr val="FF0000"/>
                </a:solidFill>
              </a:rPr>
              <a:t>, 3 </a:t>
            </a:r>
            <a:r>
              <a:rPr lang="fr-FR" sz="1800" b="1" dirty="0" smtClean="0"/>
              <a:t>		</a:t>
            </a:r>
            <a:r>
              <a:rPr lang="fr-FR" sz="1800" b="1" dirty="0" err="1" smtClean="0">
                <a:solidFill>
                  <a:srgbClr val="FF0000"/>
                </a:solidFill>
              </a:rPr>
              <a:t>Inc</a:t>
            </a:r>
            <a:r>
              <a:rPr lang="fr-FR" sz="1800" b="1" dirty="0">
                <a:solidFill>
                  <a:srgbClr val="FF0000"/>
                </a:solidFill>
              </a:rPr>
              <a:t>, 3</a:t>
            </a:r>
          </a:p>
          <a:p>
            <a:r>
              <a:rPr lang="en-GB" sz="1800" dirty="0"/>
              <a:t>5 </a:t>
            </a:r>
            <a:r>
              <a:rPr lang="en-GB" sz="1800" dirty="0" smtClean="0"/>
              <a:t>		Nop 		Nop</a:t>
            </a:r>
            <a:endParaRPr lang="en-GB" sz="1800" dirty="0"/>
          </a:p>
          <a:p>
            <a:r>
              <a:rPr lang="en-GB" sz="1800" dirty="0"/>
              <a:t>6 </a:t>
            </a:r>
            <a:r>
              <a:rPr lang="en-GB" sz="1800" dirty="0" smtClean="0"/>
              <a:t>		Nop 		Nop</a:t>
            </a:r>
            <a:endParaRPr lang="en-GB" sz="1800" dirty="0"/>
          </a:p>
          <a:p>
            <a:r>
              <a:rPr lang="en-GB" sz="1800" dirty="0"/>
              <a:t>7 </a:t>
            </a:r>
            <a:r>
              <a:rPr lang="en-GB" sz="1800" dirty="0" smtClean="0"/>
              <a:t>		Nop 		Nop</a:t>
            </a:r>
            <a:endParaRPr lang="en-GB" sz="1800" dirty="0"/>
          </a:p>
          <a:p>
            <a:r>
              <a:rPr lang="sv-SE" sz="1800" b="1" dirty="0"/>
              <a:t>8 </a:t>
            </a:r>
            <a:r>
              <a:rPr lang="sv-SE" sz="1800" b="1" dirty="0" smtClean="0"/>
              <a:t>		</a:t>
            </a:r>
            <a:r>
              <a:rPr lang="sv-SE" sz="1800" b="1" dirty="0" smtClean="0">
                <a:solidFill>
                  <a:srgbClr val="FF0000"/>
                </a:solidFill>
              </a:rPr>
              <a:t>IfRand</a:t>
            </a:r>
            <a:r>
              <a:rPr lang="sv-SE" sz="1800" b="1" dirty="0">
                <a:solidFill>
                  <a:srgbClr val="FF0000"/>
                </a:solidFill>
              </a:rPr>
              <a:t>, 3, 6 </a:t>
            </a:r>
            <a:r>
              <a:rPr lang="sv-SE" sz="1800" b="1" dirty="0" smtClean="0"/>
              <a:t>	</a:t>
            </a:r>
            <a:r>
              <a:rPr lang="sv-SE" sz="1800" b="1" dirty="0" smtClean="0">
                <a:solidFill>
                  <a:srgbClr val="FF0000"/>
                </a:solidFill>
              </a:rPr>
              <a:t>IfRand</a:t>
            </a:r>
            <a:r>
              <a:rPr lang="sv-SE" sz="1800" b="1" dirty="0">
                <a:solidFill>
                  <a:srgbClr val="FF0000"/>
                </a:solidFill>
              </a:rPr>
              <a:t>, 3, 6</a:t>
            </a:r>
          </a:p>
          <a:p>
            <a:r>
              <a:rPr lang="en-GB" sz="1800" dirty="0"/>
              <a:t>9 </a:t>
            </a:r>
            <a:r>
              <a:rPr lang="en-GB" sz="1800" dirty="0" smtClean="0"/>
              <a:t>		Nop 		Nop</a:t>
            </a:r>
            <a:endParaRPr lang="en-GB" sz="1800" dirty="0"/>
          </a:p>
          <a:p>
            <a:r>
              <a:rPr lang="en-GB" sz="1800" dirty="0"/>
              <a:t>10 </a:t>
            </a:r>
            <a:r>
              <a:rPr lang="en-GB" sz="1800" dirty="0" smtClean="0"/>
              <a:t>		Nop 		Nop</a:t>
            </a:r>
            <a:endParaRPr lang="en-GB" sz="1800" dirty="0"/>
          </a:p>
          <a:p>
            <a:r>
              <a:rPr lang="en-GB" sz="1800" dirty="0"/>
              <a:t>11 </a:t>
            </a:r>
            <a:r>
              <a:rPr lang="en-GB" sz="1800" dirty="0" smtClean="0"/>
              <a:t>		Nop 		Nop</a:t>
            </a:r>
            <a:endParaRPr lang="en-GB" sz="1800" dirty="0"/>
          </a:p>
          <a:p>
            <a:r>
              <a:rPr lang="en-GB" sz="1800" b="1" dirty="0"/>
              <a:t>12 </a:t>
            </a:r>
            <a:r>
              <a:rPr lang="en-GB" sz="1800" b="1" dirty="0" smtClean="0"/>
              <a:t>		</a:t>
            </a:r>
            <a:r>
              <a:rPr lang="en-GB" sz="1800" b="1" dirty="0" smtClean="0">
                <a:solidFill>
                  <a:srgbClr val="FF0000"/>
                </a:solidFill>
              </a:rPr>
              <a:t>Ivt</a:t>
            </a:r>
            <a:r>
              <a:rPr lang="en-GB" sz="1800" b="1" dirty="0">
                <a:solidFill>
                  <a:srgbClr val="FF0000"/>
                </a:solidFill>
              </a:rPr>
              <a:t>,−3 </a:t>
            </a:r>
            <a:r>
              <a:rPr lang="en-GB" sz="1800" b="1" dirty="0" smtClean="0"/>
              <a:t>		</a:t>
            </a:r>
            <a:r>
              <a:rPr lang="en-GB" sz="1800" b="1" dirty="0" smtClean="0">
                <a:solidFill>
                  <a:srgbClr val="FF0000"/>
                </a:solidFill>
              </a:rPr>
              <a:t>Ivt</a:t>
            </a:r>
            <a:r>
              <a:rPr lang="en-GB" sz="1800" b="1" dirty="0">
                <a:solidFill>
                  <a:srgbClr val="FF0000"/>
                </a:solidFill>
              </a:rPr>
              <a:t>,−3</a:t>
            </a:r>
          </a:p>
          <a:p>
            <a:r>
              <a:rPr lang="en-GB" sz="1800" b="1" dirty="0"/>
              <a:t>13 </a:t>
            </a:r>
            <a:r>
              <a:rPr lang="en-GB" sz="1800" b="1" dirty="0" smtClean="0"/>
              <a:t>		</a:t>
            </a:r>
            <a:r>
              <a:rPr lang="en-GB" sz="1800" dirty="0" smtClean="0"/>
              <a:t>Nop</a:t>
            </a:r>
            <a:r>
              <a:rPr lang="en-GB" sz="1800" b="1" dirty="0" smtClean="0"/>
              <a:t> 		</a:t>
            </a:r>
            <a:r>
              <a:rPr lang="en-GB" sz="1800" b="1" dirty="0" err="1" smtClean="0">
                <a:solidFill>
                  <a:srgbClr val="00B050"/>
                </a:solidFill>
              </a:rPr>
              <a:t>Stp</a:t>
            </a:r>
            <a:endParaRPr lang="en-GB" sz="1800" b="1" dirty="0">
              <a:solidFill>
                <a:srgbClr val="00B050"/>
              </a:solidFill>
            </a:endParaRPr>
          </a:p>
          <a:p>
            <a:r>
              <a:rPr lang="en-GB" sz="1800" dirty="0"/>
              <a:t>14 </a:t>
            </a:r>
            <a:r>
              <a:rPr lang="en-GB" sz="1800" dirty="0" smtClean="0"/>
              <a:t>		Nop 		Nop</a:t>
            </a:r>
            <a:endParaRPr lang="en-GB" sz="1800" dirty="0"/>
          </a:p>
          <a:p>
            <a:r>
              <a:rPr lang="en-GB" sz="1800" dirty="0"/>
              <a:t>15 </a:t>
            </a:r>
            <a:r>
              <a:rPr lang="en-GB" sz="1800" dirty="0" smtClean="0"/>
              <a:t>		Nop 		Nop</a:t>
            </a:r>
            <a:endParaRPr lang="en-GB" sz="1800" dirty="0"/>
          </a:p>
          <a:p>
            <a:r>
              <a:rPr lang="en-GB" sz="1800" dirty="0"/>
              <a:t>16 </a:t>
            </a:r>
            <a:r>
              <a:rPr lang="en-GB" sz="1800" dirty="0" smtClean="0"/>
              <a:t>		Nop 		Nop</a:t>
            </a:r>
            <a:endParaRPr lang="en-GB" sz="1800" dirty="0"/>
          </a:p>
        </p:txBody>
      </p:sp>
      <p:sp>
        <p:nvSpPr>
          <p:cNvPr id="4" name="Content Placeholder 2"/>
          <p:cNvSpPr txBox="1">
            <a:spLocks/>
          </p:cNvSpPr>
          <p:nvPr/>
        </p:nvSpPr>
        <p:spPr>
          <a:xfrm>
            <a:off x="5019822" y="1340416"/>
            <a:ext cx="4114800" cy="54005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Uniform mutation</a:t>
            </a:r>
          </a:p>
          <a:p>
            <a:pPr marL="0" indent="0">
              <a:buFont typeface="Arial" pitchFamily="34" charset="0"/>
              <a:buNone/>
            </a:pPr>
            <a:r>
              <a:rPr lang="en-US" dirty="0" smtClean="0"/>
              <a:t>Flips all bits with a </a:t>
            </a:r>
          </a:p>
          <a:p>
            <a:pPr marL="0" indent="0">
              <a:buFont typeface="Arial" pitchFamily="34" charset="0"/>
              <a:buNone/>
            </a:pPr>
            <a:r>
              <a:rPr lang="en-US" dirty="0" smtClean="0"/>
              <a:t>fixed probability.</a:t>
            </a:r>
          </a:p>
          <a:p>
            <a:pPr marL="0" indent="0">
              <a:buFont typeface="Arial" pitchFamily="34" charset="0"/>
              <a:buNone/>
            </a:pPr>
            <a:r>
              <a:rPr lang="en-US" dirty="0" smtClean="0">
                <a:solidFill>
                  <a:srgbClr val="FF0000"/>
                </a:solidFill>
              </a:rPr>
              <a:t>4 instructions</a:t>
            </a:r>
          </a:p>
          <a:p>
            <a:r>
              <a:rPr lang="en-US" b="1" dirty="0"/>
              <a:t>One point </a:t>
            </a:r>
            <a:r>
              <a:rPr lang="en-US" dirty="0"/>
              <a:t>mutation</a:t>
            </a:r>
          </a:p>
          <a:p>
            <a:pPr marL="0" indent="0">
              <a:buNone/>
            </a:pPr>
            <a:r>
              <a:rPr lang="en-US" dirty="0" smtClean="0"/>
              <a:t>flips </a:t>
            </a:r>
            <a:r>
              <a:rPr lang="en-US" dirty="0"/>
              <a:t>a single </a:t>
            </a:r>
            <a:r>
              <a:rPr lang="en-US" dirty="0" smtClean="0"/>
              <a:t>bit.</a:t>
            </a:r>
          </a:p>
          <a:p>
            <a:pPr marL="0" indent="0">
              <a:buNone/>
            </a:pPr>
            <a:r>
              <a:rPr lang="en-US" dirty="0" smtClean="0">
                <a:solidFill>
                  <a:srgbClr val="FF0000"/>
                </a:solidFill>
              </a:rPr>
              <a:t>6 </a:t>
            </a:r>
            <a:r>
              <a:rPr lang="en-US" dirty="0">
                <a:solidFill>
                  <a:srgbClr val="FF0000"/>
                </a:solidFill>
              </a:rPr>
              <a:t>instructions</a:t>
            </a:r>
            <a:endParaRPr lang="en-US" dirty="0" smtClean="0"/>
          </a:p>
          <a:p>
            <a:pPr marL="0" indent="0">
              <a:buFont typeface="Arial" pitchFamily="34" charset="0"/>
              <a:buNone/>
            </a:pPr>
            <a:r>
              <a:rPr lang="en-US" i="1" dirty="0" smtClean="0"/>
              <a:t>Why insert NOP? </a:t>
            </a:r>
          </a:p>
          <a:p>
            <a:pPr marL="0" indent="0">
              <a:buFont typeface="Arial" pitchFamily="34" charset="0"/>
              <a:buNone/>
            </a:pPr>
            <a:r>
              <a:rPr lang="en-US" dirty="0" smtClean="0">
                <a:solidFill>
                  <a:srgbClr val="00B050"/>
                </a:solidFill>
              </a:rPr>
              <a:t>We let GP start with these programs and mutate them. </a:t>
            </a:r>
          </a:p>
        </p:txBody>
      </p:sp>
      <p:sp>
        <p:nvSpPr>
          <p:cNvPr id="5" name="Slide Number Placeholder 4"/>
          <p:cNvSpPr>
            <a:spLocks noGrp="1"/>
          </p:cNvSpPr>
          <p:nvPr>
            <p:ph type="sldNum" sz="quarter" idx="12"/>
          </p:nvPr>
        </p:nvSpPr>
        <p:spPr/>
        <p:txBody>
          <a:bodyPr/>
          <a:lstStyle/>
          <a:p>
            <a:fld id="{AE0BAD33-471C-4DB9-AEAE-399B2DE5ACD7}" type="slidenum">
              <a:rPr lang="en-GB" smtClean="0"/>
              <a:t>22</a:t>
            </a:fld>
            <a:endParaRPr lang="en-GB"/>
          </a:p>
        </p:txBody>
      </p:sp>
      <p:sp>
        <p:nvSpPr>
          <p:cNvPr id="8" name="Footer Placeholder 7"/>
          <p:cNvSpPr>
            <a:spLocks noGrp="1"/>
          </p:cNvSpPr>
          <p:nvPr>
            <p:ph type="ftr" sz="quarter" idx="11"/>
          </p:nvPr>
        </p:nvSpPr>
        <p:spPr/>
        <p:txBody>
          <a:bodyPr/>
          <a:lstStyle/>
          <a:p>
            <a:r>
              <a:rPr lang="en-GB" smtClean="0"/>
              <a:t>John Woodward University of Stirling</a:t>
            </a:r>
            <a:endParaRPr lang="en-GB"/>
          </a:p>
        </p:txBody>
      </p:sp>
      <p:sp>
        <p:nvSpPr>
          <p:cNvPr id="6" name="Date Placeholder 5"/>
          <p:cNvSpPr>
            <a:spLocks noGrp="1"/>
          </p:cNvSpPr>
          <p:nvPr>
            <p:ph type="dt" sz="half" idx="10"/>
          </p:nvPr>
        </p:nvSpPr>
        <p:spPr/>
        <p:txBody>
          <a:bodyPr/>
          <a:lstStyle/>
          <a:p>
            <a:fld id="{F98EA0C2-0D80-458B-82E9-B4710FB0B5D3}" type="datetime1">
              <a:rPr lang="en-GB" smtClean="0"/>
              <a:t>24/09/2013</a:t>
            </a:fld>
            <a:endParaRPr lang="en-GB"/>
          </a:p>
        </p:txBody>
      </p:sp>
    </p:spTree>
    <p:extLst>
      <p:ext uri="{BB962C8B-B14F-4D97-AF65-F5344CB8AC3E}">
        <p14:creationId xmlns:p14="http://schemas.microsoft.com/office/powerpoint/2010/main" val="3706034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Parameter settings for </a:t>
            </a:r>
            <a:r>
              <a:rPr lang="en-US" b="1" dirty="0" smtClean="0"/>
              <a:t>(meta level) Genetic Programming Register Machine </a:t>
            </a:r>
            <a:endParaRPr lang="en-GB" b="1"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r>
              <a:rPr lang="en-GB" b="1" dirty="0"/>
              <a:t>Parameter </a:t>
            </a:r>
            <a:r>
              <a:rPr lang="en-GB" b="1" dirty="0" smtClean="0"/>
              <a:t>			Value</a:t>
            </a:r>
            <a:endParaRPr lang="en-GB" b="1" dirty="0"/>
          </a:p>
          <a:p>
            <a:r>
              <a:rPr lang="en-GB" dirty="0"/>
              <a:t>restart hill-climbing </a:t>
            </a:r>
            <a:r>
              <a:rPr lang="en-GB" dirty="0" smtClean="0"/>
              <a:t>		100</a:t>
            </a:r>
            <a:endParaRPr lang="en-GB" dirty="0"/>
          </a:p>
          <a:p>
            <a:r>
              <a:rPr lang="en-GB" dirty="0"/>
              <a:t>hill-climbing iterations </a:t>
            </a:r>
            <a:r>
              <a:rPr lang="en-GB" dirty="0" smtClean="0"/>
              <a:t>		5</a:t>
            </a:r>
            <a:endParaRPr lang="en-GB" dirty="0"/>
          </a:p>
          <a:p>
            <a:r>
              <a:rPr lang="en-GB" dirty="0"/>
              <a:t>mutation rate </a:t>
            </a:r>
            <a:r>
              <a:rPr lang="en-GB" dirty="0" smtClean="0"/>
              <a:t>			3</a:t>
            </a:r>
            <a:endParaRPr lang="en-GB" dirty="0"/>
          </a:p>
          <a:p>
            <a:r>
              <a:rPr lang="en-GB" dirty="0" smtClean="0"/>
              <a:t>program </a:t>
            </a:r>
            <a:r>
              <a:rPr lang="en-GB" dirty="0"/>
              <a:t>length </a:t>
            </a:r>
            <a:r>
              <a:rPr lang="en-GB" dirty="0" smtClean="0"/>
              <a:t>			17</a:t>
            </a:r>
            <a:endParaRPr lang="en-GB" dirty="0"/>
          </a:p>
          <a:p>
            <a:r>
              <a:rPr lang="en-US" dirty="0"/>
              <a:t>Input-output register size </a:t>
            </a:r>
            <a:r>
              <a:rPr lang="en-US" dirty="0" smtClean="0"/>
              <a:t>	33 </a:t>
            </a:r>
            <a:r>
              <a:rPr lang="en-US" dirty="0"/>
              <a:t>or 65</a:t>
            </a:r>
          </a:p>
          <a:p>
            <a:r>
              <a:rPr lang="en-GB" dirty="0"/>
              <a:t>working register size </a:t>
            </a:r>
            <a:r>
              <a:rPr lang="en-GB" dirty="0" smtClean="0"/>
              <a:t>		5</a:t>
            </a:r>
            <a:endParaRPr lang="en-GB" dirty="0"/>
          </a:p>
          <a:p>
            <a:r>
              <a:rPr lang="en-GB" dirty="0" smtClean="0"/>
              <a:t>seeded 				</a:t>
            </a:r>
            <a:r>
              <a:rPr lang="en-GB" dirty="0" smtClean="0">
                <a:solidFill>
                  <a:srgbClr val="00B050"/>
                </a:solidFill>
              </a:rPr>
              <a:t>uniform-mutation</a:t>
            </a:r>
            <a:endParaRPr lang="en-GB" dirty="0">
              <a:solidFill>
                <a:srgbClr val="00B050"/>
              </a:solidFill>
            </a:endParaRPr>
          </a:p>
          <a:p>
            <a:r>
              <a:rPr lang="en-US" dirty="0" smtClean="0"/>
              <a:t>fitness 				best in run, </a:t>
            </a:r>
          </a:p>
          <a:p>
            <a:pPr marL="0" indent="0">
              <a:buNone/>
            </a:pPr>
            <a:r>
              <a:rPr lang="en-US" dirty="0"/>
              <a:t>	</a:t>
            </a:r>
            <a:r>
              <a:rPr lang="en-US" dirty="0" smtClean="0"/>
              <a:t>				averaged </a:t>
            </a:r>
            <a:r>
              <a:rPr lang="en-US" dirty="0"/>
              <a:t>over </a:t>
            </a:r>
            <a:r>
              <a:rPr lang="en-US" dirty="0" smtClean="0"/>
              <a:t>20 runs</a:t>
            </a:r>
          </a:p>
          <a:p>
            <a:pPr marL="0" indent="0">
              <a:buNone/>
            </a:pPr>
            <a:r>
              <a:rPr lang="en-US" dirty="0" smtClean="0"/>
              <a:t>Note that these parameters are not optimized. </a:t>
            </a:r>
            <a:endParaRPr lang="en-GB" dirty="0" smtClean="0"/>
          </a:p>
        </p:txBody>
      </p:sp>
      <p:sp>
        <p:nvSpPr>
          <p:cNvPr id="4" name="Slide Number Placeholder 3"/>
          <p:cNvSpPr>
            <a:spLocks noGrp="1"/>
          </p:cNvSpPr>
          <p:nvPr>
            <p:ph type="sldNum" sz="quarter" idx="12"/>
          </p:nvPr>
        </p:nvSpPr>
        <p:spPr/>
        <p:txBody>
          <a:bodyPr/>
          <a:lstStyle/>
          <a:p>
            <a:fld id="{AE0BAD33-471C-4DB9-AEAE-399B2DE5ACD7}" type="slidenum">
              <a:rPr lang="en-GB" smtClean="0"/>
              <a:t>23</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927574E0-29B9-42B0-9B32-7A0ABD797EC2}" type="datetime1">
              <a:rPr lang="en-GB" smtClean="0"/>
              <a:t>24/09/2013</a:t>
            </a:fld>
            <a:endParaRPr lang="en-GB"/>
          </a:p>
        </p:txBody>
      </p:sp>
    </p:spTree>
    <p:extLst>
      <p:ext uri="{BB962C8B-B14F-4D97-AF65-F5344CB8AC3E}">
        <p14:creationId xmlns:p14="http://schemas.microsoft.com/office/powerpoint/2010/main" val="48895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Parameter settings for </a:t>
            </a:r>
            <a:r>
              <a:rPr lang="en-GB" b="1" dirty="0" smtClean="0"/>
              <a:t>the (base level) Genetic Algorithm</a:t>
            </a:r>
            <a:endParaRPr lang="en-GB" b="1" dirty="0"/>
          </a:p>
        </p:txBody>
      </p:sp>
      <p:sp>
        <p:nvSpPr>
          <p:cNvPr id="3" name="Content Placeholder 2"/>
          <p:cNvSpPr>
            <a:spLocks noGrp="1"/>
          </p:cNvSpPr>
          <p:nvPr>
            <p:ph idx="1"/>
          </p:nvPr>
        </p:nvSpPr>
        <p:spPr/>
        <p:txBody>
          <a:bodyPr>
            <a:normAutofit fontScale="85000" lnSpcReduction="20000"/>
          </a:bodyPr>
          <a:lstStyle/>
          <a:p>
            <a:r>
              <a:rPr lang="en-GB" b="1" dirty="0" smtClean="0"/>
              <a:t>Parameter</a:t>
            </a:r>
            <a:r>
              <a:rPr lang="en-GB" dirty="0" smtClean="0"/>
              <a:t> 		</a:t>
            </a:r>
            <a:r>
              <a:rPr lang="en-GB" b="1" dirty="0" smtClean="0"/>
              <a:t>Value</a:t>
            </a:r>
            <a:endParaRPr lang="en-GB" b="1" dirty="0"/>
          </a:p>
          <a:p>
            <a:r>
              <a:rPr lang="en-GB" dirty="0"/>
              <a:t>Population size </a:t>
            </a:r>
            <a:r>
              <a:rPr lang="en-GB" dirty="0" smtClean="0"/>
              <a:t>		100</a:t>
            </a:r>
            <a:endParaRPr lang="en-GB" dirty="0"/>
          </a:p>
          <a:p>
            <a:r>
              <a:rPr lang="en-GB" dirty="0"/>
              <a:t>Iterations </a:t>
            </a:r>
            <a:r>
              <a:rPr lang="en-GB" dirty="0" smtClean="0"/>
              <a:t>			1000</a:t>
            </a:r>
            <a:endParaRPr lang="en-GB" dirty="0"/>
          </a:p>
          <a:p>
            <a:r>
              <a:rPr lang="en-US" dirty="0"/>
              <a:t>bit-string length </a:t>
            </a:r>
            <a:r>
              <a:rPr lang="en-US" dirty="0" smtClean="0"/>
              <a:t>		32 </a:t>
            </a:r>
            <a:r>
              <a:rPr lang="en-US" dirty="0"/>
              <a:t>or 64</a:t>
            </a:r>
          </a:p>
          <a:p>
            <a:r>
              <a:rPr lang="en-GB" dirty="0"/>
              <a:t>generational model </a:t>
            </a:r>
            <a:r>
              <a:rPr lang="en-GB" dirty="0" smtClean="0"/>
              <a:t>	steady-state</a:t>
            </a:r>
            <a:endParaRPr lang="en-GB" dirty="0"/>
          </a:p>
          <a:p>
            <a:r>
              <a:rPr lang="en-GB" dirty="0"/>
              <a:t>selection method </a:t>
            </a:r>
            <a:r>
              <a:rPr lang="en-GB" dirty="0" smtClean="0"/>
              <a:t>	fitness </a:t>
            </a:r>
            <a:r>
              <a:rPr lang="en-GB" dirty="0"/>
              <a:t>proportional</a:t>
            </a:r>
          </a:p>
          <a:p>
            <a:r>
              <a:rPr lang="en-GB" dirty="0"/>
              <a:t>fitness </a:t>
            </a:r>
            <a:r>
              <a:rPr lang="en-GB" dirty="0" smtClean="0"/>
              <a:t>function		see next slide</a:t>
            </a:r>
          </a:p>
          <a:p>
            <a:r>
              <a:rPr lang="en-US" dirty="0">
                <a:solidFill>
                  <a:srgbClr val="FF0000"/>
                </a:solidFill>
              </a:rPr>
              <a:t>m</a:t>
            </a:r>
            <a:r>
              <a:rPr lang="en-US" dirty="0" smtClean="0">
                <a:solidFill>
                  <a:srgbClr val="FF0000"/>
                </a:solidFill>
              </a:rPr>
              <a:t>utation</a:t>
            </a:r>
            <a:r>
              <a:rPr lang="en-US" dirty="0" smtClean="0"/>
              <a:t>			</a:t>
            </a:r>
            <a:r>
              <a:rPr lang="en-US" dirty="0" smtClean="0">
                <a:solidFill>
                  <a:srgbClr val="00B050"/>
                </a:solidFill>
              </a:rPr>
              <a:t>register machine</a:t>
            </a:r>
          </a:p>
          <a:p>
            <a:r>
              <a:rPr lang="en-US" dirty="0">
                <a:solidFill>
                  <a:srgbClr val="00B050"/>
                </a:solidFill>
              </a:rPr>
              <a:t> </a:t>
            </a:r>
            <a:r>
              <a:rPr lang="en-US" dirty="0" smtClean="0">
                <a:solidFill>
                  <a:srgbClr val="00B050"/>
                </a:solidFill>
              </a:rPr>
              <a:t>                                          (NOT one point/uniform  )</a:t>
            </a:r>
            <a:endParaRPr lang="en-GB" dirty="0" smtClean="0">
              <a:solidFill>
                <a:srgbClr val="00B050"/>
              </a:solidFill>
            </a:endParaRPr>
          </a:p>
          <a:p>
            <a:pPr marL="0" indent="0">
              <a:buNone/>
            </a:pPr>
            <a:r>
              <a:rPr lang="en-US" u="sng" dirty="0" smtClean="0"/>
              <a:t>These parameters are not optimized – except for the mutation operator (</a:t>
            </a:r>
            <a:r>
              <a:rPr lang="en-US" u="sng" dirty="0" smtClean="0">
                <a:solidFill>
                  <a:srgbClr val="00B050"/>
                </a:solidFill>
              </a:rPr>
              <a:t>algorithmic PARAMETER</a:t>
            </a:r>
            <a:r>
              <a:rPr lang="en-US" u="sng" dirty="0" smtClean="0"/>
              <a:t>). </a:t>
            </a:r>
            <a:endParaRPr lang="en-GB" u="sng" dirty="0"/>
          </a:p>
        </p:txBody>
      </p:sp>
      <p:sp>
        <p:nvSpPr>
          <p:cNvPr id="4" name="Slide Number Placeholder 3"/>
          <p:cNvSpPr>
            <a:spLocks noGrp="1"/>
          </p:cNvSpPr>
          <p:nvPr>
            <p:ph type="sldNum" sz="quarter" idx="12"/>
          </p:nvPr>
        </p:nvSpPr>
        <p:spPr/>
        <p:txBody>
          <a:bodyPr/>
          <a:lstStyle/>
          <a:p>
            <a:fld id="{AE0BAD33-471C-4DB9-AEAE-399B2DE5ACD7}" type="slidenum">
              <a:rPr lang="en-GB" smtClean="0"/>
              <a:t>24</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5C6D8828-F9E2-4DDC-9B2F-E510FB9C8766}" type="datetime1">
              <a:rPr lang="en-GB" smtClean="0"/>
              <a:t>24/09/2013</a:t>
            </a:fld>
            <a:endParaRPr lang="en-GB"/>
          </a:p>
        </p:txBody>
      </p:sp>
    </p:spTree>
    <p:extLst>
      <p:ext uri="{BB962C8B-B14F-4D97-AF65-F5344CB8AC3E}">
        <p14:creationId xmlns:p14="http://schemas.microsoft.com/office/powerpoint/2010/main" val="2958502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a:t>7 P</a:t>
            </a:r>
            <a:r>
              <a:rPr lang="en-GB" b="1" dirty="0" smtClean="0"/>
              <a:t>roblem Instances</a:t>
            </a:r>
            <a:endParaRPr lang="en-GB"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7 real–valued functions, we will convert to discrete binary optimisations problems for a GA. </a:t>
            </a:r>
          </a:p>
          <a:p>
            <a:pPr marL="0" indent="0">
              <a:buNone/>
            </a:pPr>
            <a:r>
              <a:rPr lang="en-GB" b="1" dirty="0" smtClean="0"/>
              <a:t>number</a:t>
            </a:r>
            <a:r>
              <a:rPr lang="en-GB" dirty="0" smtClean="0"/>
              <a:t> 	</a:t>
            </a:r>
            <a:r>
              <a:rPr lang="en-GB" b="1" dirty="0" smtClean="0"/>
              <a:t>function</a:t>
            </a:r>
            <a:endParaRPr lang="en-GB" b="1" dirty="0"/>
          </a:p>
          <a:p>
            <a:pPr marL="0" indent="0">
              <a:buNone/>
            </a:pPr>
            <a:r>
              <a:rPr lang="en-GB" dirty="0" smtClean="0"/>
              <a:t>1 		x</a:t>
            </a:r>
            <a:endParaRPr lang="en-GB" dirty="0"/>
          </a:p>
          <a:p>
            <a:pPr marL="0" indent="0">
              <a:buNone/>
            </a:pPr>
            <a:r>
              <a:rPr lang="en-GB" dirty="0" smtClean="0"/>
              <a:t>2 		sin2(x/4 </a:t>
            </a:r>
            <a:r>
              <a:rPr lang="en-GB" dirty="0"/>
              <a:t>− 16)</a:t>
            </a:r>
          </a:p>
          <a:p>
            <a:pPr marL="0" indent="0">
              <a:buNone/>
            </a:pPr>
            <a:r>
              <a:rPr lang="en-GB" dirty="0" smtClean="0"/>
              <a:t>3 		(</a:t>
            </a:r>
            <a:r>
              <a:rPr lang="en-GB" dirty="0"/>
              <a:t>x − 4) ∗ (x − 12)</a:t>
            </a:r>
          </a:p>
          <a:p>
            <a:pPr marL="0" indent="0">
              <a:buNone/>
            </a:pPr>
            <a:r>
              <a:rPr lang="en-US" dirty="0" smtClean="0"/>
              <a:t>4 		(</a:t>
            </a:r>
            <a:r>
              <a:rPr lang="en-GB" dirty="0"/>
              <a:t>x </a:t>
            </a:r>
            <a:r>
              <a:rPr lang="en-US" dirty="0" smtClean="0"/>
              <a:t>∗ </a:t>
            </a:r>
            <a:r>
              <a:rPr lang="en-GB" dirty="0"/>
              <a:t>x </a:t>
            </a:r>
            <a:r>
              <a:rPr lang="en-US" dirty="0" smtClean="0"/>
              <a:t>− </a:t>
            </a:r>
            <a:r>
              <a:rPr lang="en-US" dirty="0"/>
              <a:t>10 ∗ </a:t>
            </a:r>
            <a:r>
              <a:rPr lang="en-US" dirty="0" err="1" smtClean="0"/>
              <a:t>cos</a:t>
            </a:r>
            <a:r>
              <a:rPr lang="en-US" dirty="0" smtClean="0"/>
              <a:t>(</a:t>
            </a:r>
            <a:r>
              <a:rPr lang="en-GB" dirty="0"/>
              <a:t>x</a:t>
            </a:r>
            <a:r>
              <a:rPr lang="en-US" dirty="0" smtClean="0"/>
              <a:t>))</a:t>
            </a:r>
            <a:endParaRPr lang="en-US" dirty="0"/>
          </a:p>
          <a:p>
            <a:pPr marL="0" indent="0">
              <a:buNone/>
            </a:pPr>
            <a:r>
              <a:rPr lang="en-GB" dirty="0" smtClean="0"/>
              <a:t>5 		sin(</a:t>
            </a:r>
            <a:r>
              <a:rPr lang="en-GB" dirty="0" err="1" smtClean="0"/>
              <a:t>pi∗x</a:t>
            </a:r>
            <a:r>
              <a:rPr lang="en-GB" dirty="0" smtClean="0"/>
              <a:t>/64−4</a:t>
            </a:r>
            <a:r>
              <a:rPr lang="en-GB" dirty="0"/>
              <a:t>) ∗ </a:t>
            </a:r>
            <a:r>
              <a:rPr lang="en-GB" dirty="0" err="1" smtClean="0"/>
              <a:t>cos</a:t>
            </a:r>
            <a:r>
              <a:rPr lang="en-GB" dirty="0" smtClean="0"/>
              <a:t>(</a:t>
            </a:r>
            <a:r>
              <a:rPr lang="en-GB" dirty="0" err="1" smtClean="0"/>
              <a:t>pi∗x</a:t>
            </a:r>
            <a:r>
              <a:rPr lang="en-GB" dirty="0" smtClean="0"/>
              <a:t>/64−12</a:t>
            </a:r>
            <a:r>
              <a:rPr lang="en-GB" dirty="0"/>
              <a:t>)</a:t>
            </a:r>
          </a:p>
          <a:p>
            <a:pPr marL="0" indent="0">
              <a:buNone/>
            </a:pPr>
            <a:r>
              <a:rPr lang="es-ES" dirty="0" smtClean="0"/>
              <a:t>6 		sin(</a:t>
            </a:r>
            <a:r>
              <a:rPr lang="es-ES" dirty="0" err="1" smtClean="0"/>
              <a:t>pi∗cos</a:t>
            </a:r>
            <a:r>
              <a:rPr lang="es-ES" dirty="0" smtClean="0"/>
              <a:t>(pi∗</a:t>
            </a:r>
            <a:r>
              <a:rPr lang="en-GB" dirty="0" smtClean="0"/>
              <a:t>x</a:t>
            </a:r>
            <a:r>
              <a:rPr lang="es-ES" dirty="0" smtClean="0"/>
              <a:t>/64 </a:t>
            </a:r>
            <a:r>
              <a:rPr lang="es-ES" dirty="0"/>
              <a:t>− 12)/4)</a:t>
            </a:r>
          </a:p>
          <a:p>
            <a:pPr marL="0" indent="0">
              <a:buNone/>
            </a:pPr>
            <a:r>
              <a:rPr lang="en-GB" dirty="0" smtClean="0"/>
              <a:t>7 		1</a:t>
            </a:r>
            <a:r>
              <a:rPr lang="en-GB" dirty="0"/>
              <a:t>/(1 + x </a:t>
            </a:r>
            <a:r>
              <a:rPr lang="en-GB" dirty="0" smtClean="0"/>
              <a:t>/64</a:t>
            </a:r>
            <a:r>
              <a:rPr lang="en-GB" dirty="0"/>
              <a:t>)</a:t>
            </a:r>
          </a:p>
        </p:txBody>
      </p:sp>
      <p:sp>
        <p:nvSpPr>
          <p:cNvPr id="4" name="Slide Number Placeholder 3"/>
          <p:cNvSpPr>
            <a:spLocks noGrp="1"/>
          </p:cNvSpPr>
          <p:nvPr>
            <p:ph type="sldNum" sz="quarter" idx="12"/>
          </p:nvPr>
        </p:nvSpPr>
        <p:spPr/>
        <p:txBody>
          <a:bodyPr/>
          <a:lstStyle/>
          <a:p>
            <a:fld id="{AE0BAD33-471C-4DB9-AEAE-399B2DE5ACD7}" type="slidenum">
              <a:rPr lang="en-GB" smtClean="0"/>
              <a:t>25</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63A3C2AA-F13D-402A-9D20-10DD7A8F3104}" type="datetime1">
              <a:rPr lang="en-GB" smtClean="0"/>
              <a:t>24/09/2013</a:t>
            </a:fld>
            <a:endParaRPr lang="en-GB"/>
          </a:p>
        </p:txBody>
      </p:sp>
    </p:spTree>
    <p:extLst>
      <p:ext uri="{BB962C8B-B14F-4D97-AF65-F5344CB8AC3E}">
        <p14:creationId xmlns:p14="http://schemas.microsoft.com/office/powerpoint/2010/main" val="610073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 y="2902"/>
            <a:ext cx="8964488" cy="1143000"/>
          </a:xfrm>
        </p:spPr>
        <p:txBody>
          <a:bodyPr>
            <a:normAutofit fontScale="90000"/>
          </a:bodyPr>
          <a:lstStyle/>
          <a:p>
            <a:r>
              <a:rPr lang="en-US" b="1" dirty="0" smtClean="0"/>
              <a:t>Function Optimization Problem </a:t>
            </a:r>
            <a:r>
              <a:rPr lang="en-US" b="1" dirty="0"/>
              <a:t>C</a:t>
            </a:r>
            <a:r>
              <a:rPr lang="en-US" b="1" dirty="0" smtClean="0"/>
              <a:t>lasses</a:t>
            </a:r>
            <a:endParaRPr lang="en-GB" b="1" dirty="0"/>
          </a:p>
        </p:txBody>
      </p:sp>
      <p:sp>
        <p:nvSpPr>
          <p:cNvPr id="3" name="Content Placeholder 2"/>
          <p:cNvSpPr>
            <a:spLocks noGrp="1"/>
          </p:cNvSpPr>
          <p:nvPr>
            <p:ph idx="1"/>
          </p:nvPr>
        </p:nvSpPr>
        <p:spPr>
          <a:xfrm>
            <a:off x="107504" y="1196752"/>
            <a:ext cx="8928992" cy="4929411"/>
          </a:xfrm>
        </p:spPr>
        <p:txBody>
          <a:bodyPr>
            <a:normAutofit fontScale="92500" lnSpcReduction="10000"/>
          </a:bodyPr>
          <a:lstStyle/>
          <a:p>
            <a:pPr marL="514350" indent="-514350">
              <a:buAutoNum type="arabicPeriod"/>
            </a:pPr>
            <a:r>
              <a:rPr lang="en-US" dirty="0" smtClean="0"/>
              <a:t>To test the method we use binary function classes</a:t>
            </a:r>
          </a:p>
          <a:p>
            <a:pPr marL="514350" indent="-514350">
              <a:buAutoNum type="arabicPeriod"/>
            </a:pPr>
            <a:r>
              <a:rPr lang="en-US" dirty="0" smtClean="0"/>
              <a:t>We </a:t>
            </a:r>
            <a:r>
              <a:rPr lang="en-US" dirty="0"/>
              <a:t>generate a Normally-distributed value t = </a:t>
            </a:r>
            <a:r>
              <a:rPr lang="en-US" b="1" dirty="0"/>
              <a:t>−0.7 </a:t>
            </a:r>
            <a:r>
              <a:rPr lang="en-US" b="1" dirty="0" smtClean="0"/>
              <a:t>+ 0.5 N (</a:t>
            </a:r>
            <a:r>
              <a:rPr lang="en-US" b="1" dirty="0"/>
              <a:t>0, 1</a:t>
            </a:r>
            <a:r>
              <a:rPr lang="en-US" b="1" dirty="0" smtClean="0"/>
              <a:t>) </a:t>
            </a:r>
            <a:r>
              <a:rPr lang="en-US" dirty="0"/>
              <a:t>in the range [-1, +1]. </a:t>
            </a:r>
          </a:p>
          <a:p>
            <a:pPr marL="514350" indent="-514350">
              <a:buFont typeface="+mj-lt"/>
              <a:buAutoNum type="arabicPeriod"/>
            </a:pPr>
            <a:r>
              <a:rPr lang="en-US" dirty="0" smtClean="0"/>
              <a:t>3. We </a:t>
            </a:r>
            <a:r>
              <a:rPr lang="en-US" dirty="0"/>
              <a:t>linearly interpolate the value t from the range [-1</a:t>
            </a:r>
            <a:r>
              <a:rPr lang="en-US" dirty="0" smtClean="0"/>
              <a:t>, +</a:t>
            </a:r>
            <a:r>
              <a:rPr lang="en-US" dirty="0"/>
              <a:t>1] into an integer in the range [0, </a:t>
            </a:r>
            <a:r>
              <a:rPr lang="en-US" dirty="0" smtClean="0"/>
              <a:t>2^num</a:t>
            </a:r>
            <a:r>
              <a:rPr lang="en-US" dirty="0"/>
              <a:t>−bits −1], </a:t>
            </a:r>
            <a:r>
              <a:rPr lang="en-US" dirty="0" smtClean="0"/>
              <a:t>and </a:t>
            </a:r>
            <a:r>
              <a:rPr lang="en-US" b="1" dirty="0" smtClean="0"/>
              <a:t>convert </a:t>
            </a:r>
            <a:r>
              <a:rPr lang="en-US" b="1" dirty="0"/>
              <a:t>this into a bit-string </a:t>
            </a:r>
            <a:r>
              <a:rPr lang="en-US" b="1" dirty="0" smtClean="0"/>
              <a:t>t</a:t>
            </a:r>
            <a:r>
              <a:rPr lang="en-GB" b="1" dirty="0" smtClean="0"/>
              <a:t>′.</a:t>
            </a:r>
            <a:endParaRPr lang="en-GB" b="1" dirty="0"/>
          </a:p>
          <a:p>
            <a:pPr marL="514350" indent="-514350">
              <a:buFont typeface="+mj-lt"/>
              <a:buAutoNum type="arabicPeriod"/>
            </a:pPr>
            <a:r>
              <a:rPr lang="en-US" dirty="0"/>
              <a:t>4</a:t>
            </a:r>
            <a:r>
              <a:rPr lang="en-US" dirty="0" smtClean="0"/>
              <a:t>. </a:t>
            </a:r>
            <a:r>
              <a:rPr lang="en-US" dirty="0"/>
              <a:t>To calculate the fitness of an arbitrary bit-string x, </a:t>
            </a:r>
            <a:r>
              <a:rPr lang="en-US" dirty="0" smtClean="0"/>
              <a:t>the </a:t>
            </a:r>
            <a:r>
              <a:rPr lang="en-US" b="1" dirty="0" smtClean="0"/>
              <a:t>hamming </a:t>
            </a:r>
            <a:r>
              <a:rPr lang="en-US" b="1" dirty="0"/>
              <a:t>distance </a:t>
            </a:r>
            <a:r>
              <a:rPr lang="en-US" dirty="0"/>
              <a:t>between x and the target </a:t>
            </a:r>
            <a:r>
              <a:rPr lang="en-US" dirty="0" smtClean="0"/>
              <a:t>bit-string </a:t>
            </a:r>
            <a:r>
              <a:rPr lang="en-GB" dirty="0" smtClean="0"/>
              <a:t>t′</a:t>
            </a:r>
            <a:r>
              <a:rPr lang="en-GB" dirty="0"/>
              <a:t> </a:t>
            </a:r>
            <a:r>
              <a:rPr lang="en-US" dirty="0" smtClean="0"/>
              <a:t>is </a:t>
            </a:r>
            <a:r>
              <a:rPr lang="en-US" dirty="0"/>
              <a:t>calculated (giving a value in the range [0,numbits</a:t>
            </a:r>
            <a:r>
              <a:rPr lang="en-US" dirty="0" smtClean="0"/>
              <a:t>]). This </a:t>
            </a:r>
            <a:r>
              <a:rPr lang="en-US" dirty="0"/>
              <a:t>value is then </a:t>
            </a:r>
            <a:r>
              <a:rPr lang="en-US" b="1" dirty="0"/>
              <a:t>fed into one of the 7 functions.</a:t>
            </a:r>
            <a:endParaRPr lang="en-GB" b="1" dirty="0"/>
          </a:p>
        </p:txBody>
      </p:sp>
      <p:sp>
        <p:nvSpPr>
          <p:cNvPr id="4" name="Slide Number Placeholder 3"/>
          <p:cNvSpPr>
            <a:spLocks noGrp="1"/>
          </p:cNvSpPr>
          <p:nvPr>
            <p:ph type="sldNum" sz="quarter" idx="12"/>
          </p:nvPr>
        </p:nvSpPr>
        <p:spPr/>
        <p:txBody>
          <a:bodyPr/>
          <a:lstStyle/>
          <a:p>
            <a:fld id="{AE0BAD33-471C-4DB9-AEAE-399B2DE5ACD7}" type="slidenum">
              <a:rPr lang="en-GB" smtClean="0"/>
              <a:t>26</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1EE7708B-9B94-4FE0-954D-13602854EB9A}" type="datetime1">
              <a:rPr lang="en-GB" smtClean="0"/>
              <a:t>24/09/2013</a:t>
            </a:fld>
            <a:endParaRPr lang="en-GB"/>
          </a:p>
        </p:txBody>
      </p:sp>
    </p:spTree>
    <p:extLst>
      <p:ext uri="{BB962C8B-B14F-4D97-AF65-F5344CB8AC3E}">
        <p14:creationId xmlns:p14="http://schemas.microsoft.com/office/powerpoint/2010/main" val="1643258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Results – 32 bit problems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4814904"/>
              </p:ext>
            </p:extLst>
          </p:nvPr>
        </p:nvGraphicFramePr>
        <p:xfrm>
          <a:off x="457200" y="990600"/>
          <a:ext cx="8382000" cy="5738538"/>
        </p:xfrm>
        <a:graphic>
          <a:graphicData uri="http://schemas.openxmlformats.org/drawingml/2006/table">
            <a:tbl>
              <a:tblPr>
                <a:tableStyleId>{5C22544A-7EE6-4342-B048-85BDC9FD1C3A}</a:tableStyleId>
              </a:tblPr>
              <a:tblGrid>
                <a:gridCol w="3713199"/>
                <a:gridCol w="1255935"/>
                <a:gridCol w="1583570"/>
                <a:gridCol w="1829296"/>
              </a:tblGrid>
              <a:tr h="366983">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standard deviations</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RM-mutation</a:t>
                      </a:r>
                      <a:endParaRPr lang="en-GB" sz="2000" b="0" i="0" u="none" strike="noStrike" dirty="0">
                        <a:solidFill>
                          <a:srgbClr val="000000"/>
                        </a:solidFill>
                        <a:effectLst/>
                        <a:latin typeface="Calibri"/>
                      </a:endParaRPr>
                    </a:p>
                  </a:txBody>
                  <a:tcPr marL="9525" marR="9525" marT="9525" marB="0" anchor="b"/>
                </a:tc>
              </a:tr>
              <a:tr h="348634">
                <a:tc>
                  <a:txBody>
                    <a:bodyPr/>
                    <a:lstStyle/>
                    <a:p>
                      <a:pPr algn="l" fontAlgn="b"/>
                      <a:r>
                        <a:rPr lang="en-GB" sz="2000" u="none" strike="noStrike" dirty="0">
                          <a:effectLst/>
                        </a:rPr>
                        <a:t>p1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30.82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30.96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31.11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p1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0.16</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951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959.7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984.9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p2 </a:t>
                      </a:r>
                      <a:r>
                        <a:rPr lang="en-GB" sz="2000" u="none" strike="noStrike" dirty="0" err="1">
                          <a:effectLst/>
                        </a:rPr>
                        <a:t>std-dev</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10.8</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506.7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512.2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528.9</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p3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7.5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6.2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6.4</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dirty="0">
                          <a:effectLst/>
                        </a:rPr>
                        <a:t>p4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945.8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954.9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978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8.1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8.1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7.2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0.262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0.26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0.298</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p5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0.432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0.434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0.462</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p6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0.89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0.901</a:t>
                      </a:r>
                      <a:endParaRPr lang="en-GB" sz="2000" b="1" i="0" u="none" strike="noStrike" dirty="0">
                        <a:solidFill>
                          <a:srgbClr val="000000"/>
                        </a:solidFill>
                        <a:effectLst/>
                        <a:latin typeface="Calibri"/>
                      </a:endParaRPr>
                    </a:p>
                  </a:txBody>
                  <a:tcPr marL="9525" marR="9525" marT="9525" marB="0" anchor="b"/>
                </a:tc>
              </a:tr>
              <a:tr h="366983">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0.002</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27</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BB9CEBAB-AAB7-48AF-BE8D-31DD8E564613}" type="datetime1">
              <a:rPr lang="en-GB" smtClean="0"/>
              <a:t>24/09/2013</a:t>
            </a:fld>
            <a:endParaRPr lang="en-GB"/>
          </a:p>
        </p:txBody>
      </p:sp>
    </p:spTree>
    <p:extLst>
      <p:ext uri="{BB962C8B-B14F-4D97-AF65-F5344CB8AC3E}">
        <p14:creationId xmlns:p14="http://schemas.microsoft.com/office/powerpoint/2010/main" val="1032990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t>Results – </a:t>
            </a:r>
            <a:r>
              <a:rPr lang="en-US" b="1" dirty="0" smtClean="0"/>
              <a:t>64 bit </a:t>
            </a:r>
            <a:r>
              <a:rPr lang="en-US" b="1" dirty="0"/>
              <a:t>problems</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5785595"/>
              </p:ext>
            </p:extLst>
          </p:nvPr>
        </p:nvGraphicFramePr>
        <p:xfrm>
          <a:off x="228600" y="1219206"/>
          <a:ext cx="8610599" cy="5597525"/>
        </p:xfrm>
        <a:graphic>
          <a:graphicData uri="http://schemas.openxmlformats.org/drawingml/2006/table">
            <a:tbl>
              <a:tblPr>
                <a:tableStyleId>{5C22544A-7EE6-4342-B048-85BDC9FD1C3A}</a:tableStyleId>
              </a:tblPr>
              <a:tblGrid>
                <a:gridCol w="2871773"/>
                <a:gridCol w="1912942"/>
                <a:gridCol w="1912942"/>
                <a:gridCol w="1912942"/>
              </a:tblGrid>
              <a:tr h="355600">
                <a:tc>
                  <a:txBody>
                    <a:bodyPr/>
                    <a:lstStyle/>
                    <a:p>
                      <a:pPr algn="l" fontAlgn="b"/>
                      <a:r>
                        <a:rPr lang="en-US" sz="2000" b="0" i="0" u="none" strike="noStrike" dirty="0" smtClean="0">
                          <a:solidFill>
                            <a:srgbClr val="000000"/>
                          </a:solidFill>
                          <a:effectLst/>
                          <a:latin typeface="Calibri"/>
                        </a:rPr>
                        <a:t>Problem</a:t>
                      </a:r>
                      <a:r>
                        <a:rPr lang="en-US" sz="2000" b="0" i="0" u="none" strike="noStrike" baseline="0" dirty="0" smtClean="0">
                          <a:solidFill>
                            <a:srgbClr val="000000"/>
                          </a:solidFill>
                          <a:effectLst/>
                          <a:latin typeface="Calibri"/>
                        </a:rPr>
                        <a:t> classes </a:t>
                      </a:r>
                    </a:p>
                    <a:p>
                      <a:pPr algn="l" fontAlgn="b"/>
                      <a:r>
                        <a:rPr lang="en-US" sz="2000" b="0" i="0" u="none" strike="noStrike" baseline="0" dirty="0" smtClean="0">
                          <a:solidFill>
                            <a:srgbClr val="000000"/>
                          </a:solidFill>
                          <a:effectLst/>
                          <a:latin typeface="Calibri"/>
                        </a:rPr>
                        <a:t>Means and stand </a:t>
                      </a:r>
                      <a:r>
                        <a:rPr lang="en-US" sz="2000" b="0" i="0" u="none" strike="noStrike" baseline="0" dirty="0" err="1" smtClean="0">
                          <a:solidFill>
                            <a:srgbClr val="000000"/>
                          </a:solidFill>
                          <a:effectLst/>
                          <a:latin typeface="Calibri"/>
                        </a:rPr>
                        <a:t>dev</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Uniform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 One-point </a:t>
                      </a:r>
                      <a:endParaRPr lang="en-GB" sz="2000" u="none" strike="noStrike" dirty="0" smtClean="0">
                        <a:effectLst/>
                      </a:endParaRPr>
                    </a:p>
                    <a:p>
                      <a:pPr algn="l" fontAlgn="b"/>
                      <a:r>
                        <a:rPr lang="en-US" sz="2000" b="0" i="0" u="none" strike="noStrike" dirty="0" smtClean="0">
                          <a:solidFill>
                            <a:srgbClr val="000000"/>
                          </a:solidFill>
                          <a:effectLst/>
                          <a:latin typeface="Calibri"/>
                        </a:rPr>
                        <a:t>mutation</a:t>
                      </a:r>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dirty="0">
                          <a:effectLst/>
                        </a:rPr>
                        <a:t>RM-mutation</a:t>
                      </a:r>
                      <a:endParaRPr lang="en-GB" sz="2000" b="0"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55.31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56.08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56.47</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p1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p2 mean</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3064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3141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3168</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p2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dirty="0">
                          <a:effectLst/>
                        </a:rPr>
                        <a:t>p3 mean </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2229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2294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2314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p3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31</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27</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3065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3130</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3193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p4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36</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28</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0.839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0.846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0.861</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p5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0.012</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0.01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0.012</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mean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0.643</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0.643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b="1" u="none" strike="noStrike" dirty="0">
                          <a:effectLst/>
                        </a:rPr>
                        <a:t>0.663</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p6 std-dev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a:t>
                      </a:r>
                      <a:endParaRPr lang="en-GB" sz="2000" b="0" i="0" u="none" strike="noStrike">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mean</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0.752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0.7529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b="1" u="none" strike="noStrike" dirty="0">
                          <a:effectLst/>
                        </a:rPr>
                        <a:t>0.7684</a:t>
                      </a:r>
                      <a:endParaRPr lang="en-GB" sz="2000" b="1" i="0" u="none" strike="noStrike" dirty="0">
                        <a:solidFill>
                          <a:srgbClr val="000000"/>
                        </a:solidFill>
                        <a:effectLst/>
                        <a:latin typeface="Calibri"/>
                      </a:endParaRPr>
                    </a:p>
                  </a:txBody>
                  <a:tcPr marL="9525" marR="9525" marT="9525" marB="0" anchor="b"/>
                </a:tc>
              </a:tr>
              <a:tr h="355600">
                <a:tc>
                  <a:txBody>
                    <a:bodyPr/>
                    <a:lstStyle/>
                    <a:p>
                      <a:pPr algn="l" fontAlgn="b"/>
                      <a:r>
                        <a:rPr lang="en-GB" sz="2000" u="none" strike="noStrike">
                          <a:effectLst/>
                        </a:rPr>
                        <a:t>p7 std-dev</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0.0028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0.004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0.0031</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28</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4" name="Date Placeholder 3"/>
          <p:cNvSpPr>
            <a:spLocks noGrp="1"/>
          </p:cNvSpPr>
          <p:nvPr>
            <p:ph type="dt" sz="half" idx="10"/>
          </p:nvPr>
        </p:nvSpPr>
        <p:spPr/>
        <p:txBody>
          <a:bodyPr/>
          <a:lstStyle/>
          <a:p>
            <a:fld id="{1690D393-2677-4DB9-930A-3F5995761DE3}" type="datetime1">
              <a:rPr lang="en-GB" smtClean="0"/>
              <a:t>24/09/2013</a:t>
            </a:fld>
            <a:endParaRPr lang="en-GB"/>
          </a:p>
        </p:txBody>
      </p:sp>
    </p:spTree>
    <p:extLst>
      <p:ext uri="{BB962C8B-B14F-4D97-AF65-F5344CB8AC3E}">
        <p14:creationId xmlns:p14="http://schemas.microsoft.com/office/powerpoint/2010/main" val="1829910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p-values T Test </a:t>
            </a:r>
            <a:r>
              <a:rPr lang="en-US" b="1" dirty="0"/>
              <a:t>for 32 and 64-bit functions on </a:t>
            </a:r>
            <a:r>
              <a:rPr lang="en-US" b="1" dirty="0" smtClean="0"/>
              <a:t>the</a:t>
            </a:r>
            <a:r>
              <a:rPr lang="en-GB" b="1" dirty="0" smtClean="0"/>
              <a:t>7 </a:t>
            </a:r>
            <a:r>
              <a:rPr lang="en-GB" b="1" dirty="0"/>
              <a:t>problem classes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3548065"/>
              </p:ext>
            </p:extLst>
          </p:nvPr>
        </p:nvGraphicFramePr>
        <p:xfrm>
          <a:off x="381001" y="1600202"/>
          <a:ext cx="8534398" cy="4952997"/>
        </p:xfrm>
        <a:graphic>
          <a:graphicData uri="http://schemas.openxmlformats.org/drawingml/2006/table">
            <a:tbl>
              <a:tblPr>
                <a:tableStyleId>{5C22544A-7EE6-4342-B048-85BDC9FD1C3A}</a:tableStyleId>
              </a:tblPr>
              <a:tblGrid>
                <a:gridCol w="1070230"/>
                <a:gridCol w="1683097"/>
                <a:gridCol w="2048987"/>
                <a:gridCol w="1683097"/>
                <a:gridCol w="2048987"/>
              </a:tblGrid>
              <a:tr h="550333">
                <a:tc>
                  <a:txBody>
                    <a:bodyPr/>
                    <a:lstStyle/>
                    <a:p>
                      <a:pPr algn="l" fontAlgn="b"/>
                      <a:endParaRPr lang="en-GB" sz="2000" b="0" i="0" u="none" strike="noStrike" dirty="0">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32 bit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64 bit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class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Uniform </a:t>
                      </a:r>
                      <a:endParaRPr lang="en-GB" sz="2000" b="0" i="0" u="none" strike="noStrike">
                        <a:solidFill>
                          <a:srgbClr val="000000"/>
                        </a:solidFill>
                        <a:effectLst/>
                        <a:latin typeface="Calibri"/>
                      </a:endParaRPr>
                    </a:p>
                  </a:txBody>
                  <a:tcPr marL="9525" marR="9525" marT="9525" marB="0" anchor="b"/>
                </a:tc>
                <a:tc>
                  <a:txBody>
                    <a:bodyPr/>
                    <a:lstStyle/>
                    <a:p>
                      <a:pPr algn="l" fontAlgn="b"/>
                      <a:r>
                        <a:rPr lang="en-GB" sz="2000" u="none" strike="noStrike">
                          <a:effectLst/>
                        </a:rPr>
                        <a:t> One-point</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p1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1.98E-08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0.0005683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1.64E-19</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1.02E-05</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p2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1.21E-18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1.08E-12</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1.63E-17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0.00353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1.57E-17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1.65E-14</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3.49E-16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0.00722</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p4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4.74E-23</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1.22E-16</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2.35E-21</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9.01E-13</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p5</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9.62E-17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1.67E-15</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4.80E-09</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a:effectLst/>
                        </a:rPr>
                        <a:t>4.23E-06</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p6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2.54E-27</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4.14E-24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3.31E-24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3.64E-28</a:t>
                      </a:r>
                      <a:endParaRPr lang="en-GB" sz="2000" b="0" i="0" u="none" strike="noStrike">
                        <a:solidFill>
                          <a:srgbClr val="000000"/>
                        </a:solidFill>
                        <a:effectLst/>
                        <a:latin typeface="Calibri"/>
                      </a:endParaRPr>
                    </a:p>
                  </a:txBody>
                  <a:tcPr marL="9525" marR="9525" marT="9525" marB="0" anchor="b"/>
                </a:tc>
              </a:tr>
              <a:tr h="550333">
                <a:tc>
                  <a:txBody>
                    <a:bodyPr/>
                    <a:lstStyle/>
                    <a:p>
                      <a:pPr algn="l" fontAlgn="b"/>
                      <a:r>
                        <a:rPr lang="en-GB" sz="2000" u="none" strike="noStrike">
                          <a:effectLst/>
                        </a:rPr>
                        <a:t>p7 </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1.34E-24</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a:effectLst/>
                        </a:rPr>
                        <a:t>3.00E-18</a:t>
                      </a:r>
                      <a:endParaRPr lang="en-GB" sz="2000" b="0" i="0" u="none" strike="noStrike">
                        <a:solidFill>
                          <a:srgbClr val="000000"/>
                        </a:solidFill>
                        <a:effectLst/>
                        <a:latin typeface="Calibri"/>
                      </a:endParaRPr>
                    </a:p>
                  </a:txBody>
                  <a:tcPr marL="9525" marR="9525" marT="9525" marB="0" anchor="b"/>
                </a:tc>
                <a:tc>
                  <a:txBody>
                    <a:bodyPr/>
                    <a:lstStyle/>
                    <a:p>
                      <a:pPr algn="r" fontAlgn="b"/>
                      <a:r>
                        <a:rPr lang="en-GB" sz="2000" u="none" strike="noStrike" dirty="0">
                          <a:effectLst/>
                        </a:rPr>
                        <a:t>1.45E-28</a:t>
                      </a:r>
                      <a:endParaRPr lang="en-GB" sz="2000" b="0" i="0" u="none" strike="noStrike" dirty="0">
                        <a:solidFill>
                          <a:srgbClr val="000000"/>
                        </a:solidFill>
                        <a:effectLst/>
                        <a:latin typeface="Calibri"/>
                      </a:endParaRPr>
                    </a:p>
                  </a:txBody>
                  <a:tcPr marL="9525" marR="9525" marT="9525" marB="0" anchor="b"/>
                </a:tc>
                <a:tc>
                  <a:txBody>
                    <a:bodyPr/>
                    <a:lstStyle/>
                    <a:p>
                      <a:pPr algn="r" fontAlgn="b"/>
                      <a:r>
                        <a:rPr lang="en-GB" sz="2000" u="none" strike="noStrike" dirty="0">
                          <a:effectLst/>
                        </a:rPr>
                        <a:t>5.14E-23</a:t>
                      </a:r>
                      <a:endParaRPr lang="en-GB" sz="2000" b="0" i="0" u="none" strike="noStrike" dirty="0">
                        <a:solidFill>
                          <a:srgbClr val="000000"/>
                        </a:solidFill>
                        <a:effectLst/>
                        <a:latin typeface="Calibri"/>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AE0BAD33-471C-4DB9-AEAE-399B2DE5ACD7}" type="slidenum">
              <a:rPr lang="en-GB" smtClean="0"/>
              <a:t>29</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4" name="Date Placeholder 3"/>
          <p:cNvSpPr>
            <a:spLocks noGrp="1"/>
          </p:cNvSpPr>
          <p:nvPr>
            <p:ph type="dt" sz="half" idx="10"/>
          </p:nvPr>
        </p:nvSpPr>
        <p:spPr/>
        <p:txBody>
          <a:bodyPr/>
          <a:lstStyle/>
          <a:p>
            <a:fld id="{D4019DF9-446A-43BE-8B3B-6D5D53F185C7}" type="datetime1">
              <a:rPr lang="en-GB" smtClean="0"/>
              <a:t>24/09/2013</a:t>
            </a:fld>
            <a:endParaRPr lang="en-GB"/>
          </a:p>
        </p:txBody>
      </p:sp>
    </p:spTree>
    <p:extLst>
      <p:ext uri="{BB962C8B-B14F-4D97-AF65-F5344CB8AC3E}">
        <p14:creationId xmlns:p14="http://schemas.microsoft.com/office/powerpoint/2010/main" val="76241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Plan: From Evolution to Automatic Design</a:t>
            </a:r>
            <a:endParaRPr lang="en-GB" b="1" dirty="0"/>
          </a:p>
        </p:txBody>
      </p:sp>
      <p:sp>
        <p:nvSpPr>
          <p:cNvPr id="3" name="Content Placeholder 2"/>
          <p:cNvSpPr>
            <a:spLocks noGrp="1"/>
          </p:cNvSpPr>
          <p:nvPr>
            <p:ph idx="1"/>
          </p:nvPr>
        </p:nvSpPr>
        <p:spPr>
          <a:xfrm>
            <a:off x="467544" y="1196752"/>
            <a:ext cx="8229600" cy="5400600"/>
          </a:xfrm>
        </p:spPr>
        <p:txBody>
          <a:bodyPr>
            <a:normAutofit fontScale="92500" lnSpcReduction="10000"/>
          </a:bodyPr>
          <a:lstStyle/>
          <a:p>
            <a:pPr marL="971550" lvl="1" indent="-514350">
              <a:buFont typeface="+mj-lt"/>
              <a:buAutoNum type="arabicPeriod"/>
            </a:pPr>
            <a:r>
              <a:rPr lang="en-GB" dirty="0" smtClean="0"/>
              <a:t>Generate and test method </a:t>
            </a:r>
            <a:r>
              <a:rPr lang="en-GB" b="1" dirty="0" smtClean="0"/>
              <a:t>2</a:t>
            </a:r>
            <a:r>
              <a:rPr lang="en-GB" dirty="0" smtClean="0"/>
              <a:t> </a:t>
            </a:r>
            <a:endParaRPr lang="en-GB" dirty="0"/>
          </a:p>
          <a:p>
            <a:pPr marL="971550" lvl="1" indent="-514350">
              <a:buFont typeface="+mj-lt"/>
              <a:buAutoNum type="arabicPeriod"/>
            </a:pPr>
            <a:r>
              <a:rPr lang="en-GB" dirty="0" smtClean="0"/>
              <a:t>Natural (Artificial) Evolution </a:t>
            </a:r>
            <a:r>
              <a:rPr lang="en-GB" b="1" dirty="0" smtClean="0"/>
              <a:t>2</a:t>
            </a:r>
            <a:r>
              <a:rPr lang="en-GB" dirty="0" smtClean="0"/>
              <a:t> </a:t>
            </a:r>
          </a:p>
          <a:p>
            <a:pPr marL="971550" lvl="1" indent="-514350">
              <a:buFont typeface="+mj-lt"/>
              <a:buAutoNum type="arabicPeriod"/>
            </a:pPr>
            <a:r>
              <a:rPr lang="en-GB" dirty="0" smtClean="0"/>
              <a:t>Genetic Algorithms and Genetic Programming </a:t>
            </a:r>
            <a:r>
              <a:rPr lang="en-GB" b="1" dirty="0" smtClean="0"/>
              <a:t>2</a:t>
            </a:r>
          </a:p>
          <a:p>
            <a:pPr marL="971550" lvl="1" indent="-514350">
              <a:buFont typeface="+mj-lt"/>
              <a:buAutoNum type="arabicPeriod"/>
            </a:pPr>
            <a:r>
              <a:rPr lang="en-GB" dirty="0" smtClean="0">
                <a:solidFill>
                  <a:srgbClr val="FFC000"/>
                </a:solidFill>
              </a:rPr>
              <a:t>Motivations (conceptual and theoretica</a:t>
            </a:r>
            <a:r>
              <a:rPr lang="en-GB" dirty="0">
                <a:solidFill>
                  <a:srgbClr val="FFC000"/>
                </a:solidFill>
              </a:rPr>
              <a:t>l</a:t>
            </a:r>
            <a:r>
              <a:rPr lang="en-GB" dirty="0" smtClean="0">
                <a:solidFill>
                  <a:srgbClr val="FFC000"/>
                </a:solidFill>
              </a:rPr>
              <a:t>) </a:t>
            </a:r>
            <a:r>
              <a:rPr lang="en-GB" b="1" dirty="0" smtClean="0"/>
              <a:t>3</a:t>
            </a:r>
          </a:p>
          <a:p>
            <a:pPr marL="971550" lvl="1" indent="-514350">
              <a:buFont typeface="+mj-lt"/>
              <a:buAutoNum type="arabicPeriod"/>
            </a:pPr>
            <a:r>
              <a:rPr lang="en-GB" b="1" dirty="0" smtClean="0"/>
              <a:t>One</a:t>
            </a:r>
            <a:r>
              <a:rPr lang="en-GB" dirty="0" smtClean="0"/>
              <a:t> (or 2) example of automatic generation </a:t>
            </a:r>
          </a:p>
          <a:p>
            <a:pPr marL="971550" lvl="1" indent="-514350">
              <a:buFont typeface="+mj-lt"/>
              <a:buAutoNum type="arabicPeriod"/>
            </a:pPr>
            <a:r>
              <a:rPr lang="en-GB" dirty="0"/>
              <a:t>G</a:t>
            </a:r>
            <a:r>
              <a:rPr lang="en-GB" dirty="0" smtClean="0"/>
              <a:t>enetic </a:t>
            </a:r>
            <a:r>
              <a:rPr lang="en-GB" dirty="0"/>
              <a:t>A</a:t>
            </a:r>
            <a:r>
              <a:rPr lang="en-GB" dirty="0" smtClean="0"/>
              <a:t>lgorithms </a:t>
            </a:r>
            <a:r>
              <a:rPr lang="en-GB" b="1" dirty="0" smtClean="0"/>
              <a:t>17</a:t>
            </a:r>
            <a:r>
              <a:rPr lang="en-GB" dirty="0" smtClean="0"/>
              <a:t> </a:t>
            </a:r>
          </a:p>
          <a:p>
            <a:pPr marL="457200" lvl="1" indent="0">
              <a:buNone/>
            </a:pPr>
            <a:r>
              <a:rPr lang="en-GB" dirty="0" smtClean="0"/>
              <a:t>(</a:t>
            </a:r>
            <a:r>
              <a:rPr lang="en-GB" dirty="0" smtClean="0">
                <a:solidFill>
                  <a:srgbClr val="FFC000"/>
                </a:solidFill>
              </a:rPr>
              <a:t>meta-learning</a:t>
            </a:r>
            <a:r>
              <a:rPr lang="en-GB" dirty="0" smtClean="0"/>
              <a:t>, mutation operators, representation, problem classes, experiments). </a:t>
            </a:r>
          </a:p>
          <a:p>
            <a:pPr marL="457200" lvl="1" indent="0">
              <a:buNone/>
            </a:pPr>
            <a:r>
              <a:rPr lang="en-GB" dirty="0" smtClean="0"/>
              <a:t>7. </a:t>
            </a:r>
            <a:r>
              <a:rPr lang="en-GB" dirty="0"/>
              <a:t> </a:t>
            </a:r>
            <a:r>
              <a:rPr lang="en-GB" dirty="0" smtClean="0"/>
              <a:t> Bin packing 6</a:t>
            </a:r>
          </a:p>
          <a:p>
            <a:pPr marL="457200" lvl="1" indent="0">
              <a:buNone/>
            </a:pPr>
            <a:r>
              <a:rPr lang="en-GB" dirty="0"/>
              <a:t>8</a:t>
            </a:r>
            <a:r>
              <a:rPr lang="en-GB" dirty="0" smtClean="0"/>
              <a:t>. Wrap up. Closing comments to the jury </a:t>
            </a:r>
            <a:r>
              <a:rPr lang="en-GB" b="1" dirty="0" smtClean="0"/>
              <a:t>5</a:t>
            </a:r>
          </a:p>
          <a:p>
            <a:pPr marL="457200" lvl="1" indent="0">
              <a:buNone/>
            </a:pPr>
            <a:r>
              <a:rPr lang="en-GB" dirty="0">
                <a:solidFill>
                  <a:srgbClr val="00B050"/>
                </a:solidFill>
              </a:rPr>
              <a:t>9</a:t>
            </a:r>
            <a:r>
              <a:rPr lang="en-GB" dirty="0" smtClean="0">
                <a:solidFill>
                  <a:srgbClr val="00B050"/>
                </a:solidFill>
              </a:rPr>
              <a:t>. Questions (</a:t>
            </a:r>
            <a:r>
              <a:rPr lang="en-GB" u="sng" dirty="0" smtClean="0">
                <a:solidFill>
                  <a:srgbClr val="00B050"/>
                </a:solidFill>
              </a:rPr>
              <a:t>during</a:t>
            </a:r>
            <a:r>
              <a:rPr lang="en-GB" dirty="0" smtClean="0">
                <a:solidFill>
                  <a:srgbClr val="00B050"/>
                </a:solidFill>
              </a:rPr>
              <a:t> AND after…)  Please :)</a:t>
            </a:r>
          </a:p>
          <a:p>
            <a:pPr marL="457200" lvl="1" indent="0">
              <a:buNone/>
            </a:pPr>
            <a:r>
              <a:rPr lang="en-GB" dirty="0" smtClean="0">
                <a:solidFill>
                  <a:srgbClr val="FFC000"/>
                </a:solidFill>
              </a:rPr>
              <a:t>Now is a good time to say you are in the wrong room</a:t>
            </a:r>
          </a:p>
          <a:p>
            <a:pPr marL="457200" lvl="1" indent="0">
              <a:buNone/>
            </a:pPr>
            <a:endParaRPr lang="en-GB" dirty="0" smtClean="0"/>
          </a:p>
          <a:p>
            <a:pPr marL="457200" lvl="1" indent="0">
              <a:buNone/>
            </a:pPr>
            <a:endParaRPr lang="en-GB" dirty="0" smtClean="0"/>
          </a:p>
          <a:p>
            <a:pPr lvl="1"/>
            <a:endParaRPr lang="en-GB" dirty="0" smtClean="0"/>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3</a:t>
            </a:fld>
            <a:endParaRPr lang="en-GB"/>
          </a:p>
        </p:txBody>
      </p:sp>
      <p:sp>
        <p:nvSpPr>
          <p:cNvPr id="4" name="Date Placeholder 3"/>
          <p:cNvSpPr>
            <a:spLocks noGrp="1"/>
          </p:cNvSpPr>
          <p:nvPr>
            <p:ph type="dt" sz="half" idx="10"/>
          </p:nvPr>
        </p:nvSpPr>
        <p:spPr/>
        <p:txBody>
          <a:bodyPr/>
          <a:lstStyle/>
          <a:p>
            <a:fld id="{E5488158-4235-4136-B122-6D7CFE7C8D60}" type="datetime1">
              <a:rPr lang="en-GB" smtClean="0"/>
              <a:t>24/09/2013</a:t>
            </a:fld>
            <a:endParaRPr lang="en-GB"/>
          </a:p>
        </p:txBody>
      </p:sp>
    </p:spTree>
    <p:extLst>
      <p:ext uri="{BB962C8B-B14F-4D97-AF65-F5344CB8AC3E}">
        <p14:creationId xmlns:p14="http://schemas.microsoft.com/office/powerpoint/2010/main" val="411084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Rebuttal to Reviews comments</a:t>
            </a:r>
            <a:endParaRPr lang="en-GB" b="1" dirty="0"/>
          </a:p>
        </p:txBody>
      </p:sp>
      <p:sp>
        <p:nvSpPr>
          <p:cNvPr id="3" name="Content Placeholder 2"/>
          <p:cNvSpPr>
            <a:spLocks noGrp="1"/>
          </p:cNvSpPr>
          <p:nvPr>
            <p:ph idx="1"/>
          </p:nvPr>
        </p:nvSpPr>
        <p:spPr>
          <a:xfrm>
            <a:off x="457200" y="1196752"/>
            <a:ext cx="8229600" cy="5472608"/>
          </a:xfrm>
        </p:spPr>
        <p:txBody>
          <a:bodyPr>
            <a:normAutofit fontScale="92500" lnSpcReduction="20000"/>
          </a:bodyPr>
          <a:lstStyle/>
          <a:p>
            <a:pPr marL="0" indent="0">
              <a:buNone/>
            </a:pPr>
            <a:r>
              <a:rPr lang="en-US" dirty="0" smtClean="0"/>
              <a:t>1. Did we test the new mutation operators against standard operators (one-point and uniform mutation) on </a:t>
            </a:r>
            <a:r>
              <a:rPr lang="en-US" b="1" dirty="0" smtClean="0"/>
              <a:t>different problem classes</a:t>
            </a:r>
            <a:r>
              <a:rPr lang="en-US" dirty="0" smtClean="0"/>
              <a:t>? </a:t>
            </a:r>
          </a:p>
          <a:p>
            <a:r>
              <a:rPr lang="en-US" dirty="0" smtClean="0">
                <a:solidFill>
                  <a:srgbClr val="FF0000"/>
                </a:solidFill>
              </a:rPr>
              <a:t>NO</a:t>
            </a:r>
            <a:r>
              <a:rPr lang="en-US" dirty="0" smtClean="0"/>
              <a:t> – the mutation operator is designed (evolved) specifically for that class of problem. </a:t>
            </a:r>
          </a:p>
          <a:p>
            <a:pPr marL="0" indent="0">
              <a:buNone/>
            </a:pPr>
            <a:r>
              <a:rPr lang="en-US" i="1" dirty="0" smtClean="0">
                <a:solidFill>
                  <a:srgbClr val="FFC000"/>
                </a:solidFill>
              </a:rPr>
              <a:t>Do you want to try on my tailor made trousers ?</a:t>
            </a:r>
          </a:p>
          <a:p>
            <a:pPr marL="0" indent="0">
              <a:buNone/>
            </a:pPr>
            <a:r>
              <a:rPr lang="en-US" dirty="0">
                <a:solidFill>
                  <a:srgbClr val="00B050"/>
                </a:solidFill>
              </a:rPr>
              <a:t>I think I should now, to demonstrate this. </a:t>
            </a:r>
            <a:endParaRPr lang="en-US" i="1" dirty="0" smtClean="0">
              <a:solidFill>
                <a:srgbClr val="FFC000"/>
              </a:solidFill>
            </a:endParaRPr>
          </a:p>
          <a:p>
            <a:pPr marL="0" indent="0">
              <a:buNone/>
            </a:pPr>
            <a:r>
              <a:rPr lang="en-US" dirty="0" smtClean="0"/>
              <a:t>2. Are we taking the </a:t>
            </a:r>
            <a:r>
              <a:rPr lang="en-US" b="1" dirty="0" smtClean="0"/>
              <a:t>training stage </a:t>
            </a:r>
            <a:r>
              <a:rPr lang="en-US" dirty="0" smtClean="0"/>
              <a:t>into account?</a:t>
            </a:r>
          </a:p>
          <a:p>
            <a:r>
              <a:rPr lang="en-US" dirty="0" smtClean="0">
                <a:solidFill>
                  <a:srgbClr val="FF0000"/>
                </a:solidFill>
              </a:rPr>
              <a:t>NO</a:t>
            </a:r>
            <a:r>
              <a:rPr lang="en-US" dirty="0" smtClean="0"/>
              <a:t>, we are just comparing mutation operators in the testing phase – Anyway how could we meaningfully compare “brain power” (manual design) against “processor power” (evolution).</a:t>
            </a:r>
          </a:p>
          <a:p>
            <a:pPr marL="0" indent="0">
              <a:buNone/>
            </a:pPr>
            <a:r>
              <a:rPr lang="en-US" dirty="0">
                <a:solidFill>
                  <a:srgbClr val="00B050"/>
                </a:solidFill>
              </a:rPr>
              <a:t>I </a:t>
            </a:r>
            <a:r>
              <a:rPr lang="en-US" dirty="0" smtClean="0">
                <a:solidFill>
                  <a:srgbClr val="00B050"/>
                </a:solidFill>
              </a:rPr>
              <a:t>think…. </a:t>
            </a:r>
            <a:endParaRPr lang="en-US" dirty="0">
              <a:solidFill>
                <a:srgbClr val="00B050"/>
              </a:solidFill>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AE0BAD33-471C-4DB9-AEAE-399B2DE5ACD7}" type="slidenum">
              <a:rPr lang="en-GB" smtClean="0"/>
              <a:t>30</a:t>
            </a:fld>
            <a:endParaRPr lang="en-GB"/>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5" name="Date Placeholder 4"/>
          <p:cNvSpPr>
            <a:spLocks noGrp="1"/>
          </p:cNvSpPr>
          <p:nvPr>
            <p:ph type="dt" sz="half" idx="10"/>
          </p:nvPr>
        </p:nvSpPr>
        <p:spPr/>
        <p:txBody>
          <a:bodyPr/>
          <a:lstStyle/>
          <a:p>
            <a:fld id="{185CE58B-C53F-4820-9365-47CC020FD316}" type="datetime1">
              <a:rPr lang="en-GB" smtClean="0"/>
              <a:t>24/09/2013</a:t>
            </a:fld>
            <a:endParaRPr lang="en-GB"/>
          </a:p>
        </p:txBody>
      </p:sp>
    </p:spTree>
    <p:extLst>
      <p:ext uri="{BB962C8B-B14F-4D97-AF65-F5344CB8AC3E}">
        <p14:creationId xmlns:p14="http://schemas.microsoft.com/office/powerpoint/2010/main" val="3819149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 of Genetic Algorithms </a:t>
            </a:r>
            <a:endParaRPr lang="en-GB" b="1" dirty="0"/>
          </a:p>
        </p:txBody>
      </p:sp>
      <p:sp>
        <p:nvSpPr>
          <p:cNvPr id="3" name="Content Placeholder 2"/>
          <p:cNvSpPr>
            <a:spLocks noGrp="1"/>
          </p:cNvSpPr>
          <p:nvPr>
            <p:ph idx="1"/>
          </p:nvPr>
        </p:nvSpPr>
        <p:spPr>
          <a:xfrm>
            <a:off x="467544" y="1340768"/>
            <a:ext cx="8229600" cy="5069160"/>
          </a:xfrm>
        </p:spPr>
        <p:txBody>
          <a:bodyPr>
            <a:normAutofit fontScale="85000" lnSpcReduction="10000"/>
          </a:bodyPr>
          <a:lstStyle/>
          <a:p>
            <a:r>
              <a:rPr lang="en-GB" dirty="0">
                <a:solidFill>
                  <a:srgbClr val="00B050"/>
                </a:solidFill>
              </a:rPr>
              <a:t>Genetic Algorithms are one of the most referenced academic works</a:t>
            </a:r>
            <a:r>
              <a:rPr lang="en-GB" dirty="0" smtClean="0">
                <a:solidFill>
                  <a:srgbClr val="00B050"/>
                </a:solidFill>
              </a:rPr>
              <a:t>.</a:t>
            </a:r>
            <a:endParaRPr lang="en-GB" dirty="0">
              <a:solidFill>
                <a:srgbClr val="00B050"/>
              </a:solidFill>
            </a:endParaRPr>
          </a:p>
          <a:p>
            <a:r>
              <a:rPr lang="en-GB" dirty="0">
                <a:hlinkClick r:id="rId2"/>
              </a:rPr>
              <a:t>http://</a:t>
            </a:r>
            <a:r>
              <a:rPr lang="en-GB" dirty="0" smtClean="0">
                <a:hlinkClick r:id="rId2"/>
              </a:rPr>
              <a:t>citeseerx.ist.psu.edu/stats/authors?all=true</a:t>
            </a:r>
            <a:r>
              <a:rPr lang="en-GB" dirty="0" smtClean="0"/>
              <a:t> D</a:t>
            </a:r>
            <a:r>
              <a:rPr lang="en-GB" dirty="0"/>
              <a:t>. Goldberg </a:t>
            </a:r>
            <a:r>
              <a:rPr lang="en-GB" dirty="0" smtClean="0">
                <a:solidFill>
                  <a:srgbClr val="FF0000"/>
                </a:solidFill>
              </a:rPr>
              <a:t>16589</a:t>
            </a:r>
            <a:endParaRPr lang="en-GB" dirty="0">
              <a:solidFill>
                <a:srgbClr val="FF0000"/>
              </a:solidFill>
            </a:endParaRPr>
          </a:p>
          <a:p>
            <a:r>
              <a:rPr lang="en-GB" dirty="0"/>
              <a:t>Genetic Algorithms in Search, Optimization, and Machine Learning D </a:t>
            </a:r>
            <a:r>
              <a:rPr lang="en-GB" dirty="0" smtClean="0"/>
              <a:t>Goldberg  </a:t>
            </a:r>
            <a:r>
              <a:rPr lang="en-GB" dirty="0"/>
              <a:t>Reading, MA, Addison-Wesley	</a:t>
            </a:r>
            <a:r>
              <a:rPr lang="en-GB" dirty="0">
                <a:solidFill>
                  <a:srgbClr val="FF0000"/>
                </a:solidFill>
              </a:rPr>
              <a:t>47236</a:t>
            </a:r>
            <a:r>
              <a:rPr lang="en-GB" dirty="0"/>
              <a:t>		</a:t>
            </a:r>
            <a:r>
              <a:rPr lang="en-GB" dirty="0" smtClean="0"/>
              <a:t>1989</a:t>
            </a:r>
            <a:endParaRPr lang="en-GB" dirty="0"/>
          </a:p>
          <a:p>
            <a:r>
              <a:rPr lang="en-GB" dirty="0"/>
              <a:t>http://www2.in.tu-clausthal.de/~dix/may2006_allcited.php</a:t>
            </a:r>
          </a:p>
          <a:p>
            <a:r>
              <a:rPr lang="en-GB" dirty="0"/>
              <a:t>64. D. Goldberg: </a:t>
            </a:r>
            <a:r>
              <a:rPr lang="en-GB" dirty="0" smtClean="0">
                <a:solidFill>
                  <a:srgbClr val="FF0000"/>
                </a:solidFill>
              </a:rPr>
              <a:t>7610.21</a:t>
            </a:r>
          </a:p>
          <a:p>
            <a:r>
              <a:rPr lang="en-GB" dirty="0">
                <a:solidFill>
                  <a:srgbClr val="FF0000"/>
                </a:solidFill>
              </a:rPr>
              <a:t>http://www.cs.ucla.edu/~palsberg/h-number.html</a:t>
            </a:r>
          </a:p>
          <a:p>
            <a:r>
              <a:rPr lang="sv-SE" dirty="0">
                <a:hlinkClick r:id="rId3"/>
              </a:rPr>
              <a:t>84</a:t>
            </a:r>
            <a:r>
              <a:rPr lang="sv-SE" dirty="0"/>
              <a:t> </a:t>
            </a:r>
            <a:r>
              <a:rPr lang="sv-SE" dirty="0">
                <a:hlinkClick r:id="rId4"/>
              </a:rPr>
              <a:t>David E. Goldberg</a:t>
            </a:r>
            <a:r>
              <a:rPr lang="sv-SE" dirty="0"/>
              <a:t> (UIUC) </a:t>
            </a:r>
            <a:endParaRPr lang="en-GB" dirty="0">
              <a:solidFill>
                <a:srgbClr val="FF0000"/>
              </a:solidFill>
            </a:endParaRPr>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31</a:t>
            </a:fld>
            <a:endParaRPr lang="en-GB"/>
          </a:p>
        </p:txBody>
      </p:sp>
      <p:sp>
        <p:nvSpPr>
          <p:cNvPr id="4" name="Date Placeholder 3"/>
          <p:cNvSpPr>
            <a:spLocks noGrp="1"/>
          </p:cNvSpPr>
          <p:nvPr>
            <p:ph type="dt" sz="half" idx="10"/>
          </p:nvPr>
        </p:nvSpPr>
        <p:spPr/>
        <p:txBody>
          <a:bodyPr/>
          <a:lstStyle/>
          <a:p>
            <a:fld id="{04BD880E-2AE0-4D7B-B3A1-1DEC7311C197}" type="datetime1">
              <a:rPr lang="en-GB" smtClean="0"/>
              <a:t>24/09/2013</a:t>
            </a:fld>
            <a:endParaRPr lang="en-GB"/>
          </a:p>
        </p:txBody>
      </p:sp>
    </p:spTree>
    <p:extLst>
      <p:ext uri="{BB962C8B-B14F-4D97-AF65-F5344CB8AC3E}">
        <p14:creationId xmlns:p14="http://schemas.microsoft.com/office/powerpoint/2010/main" val="1932647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b="1" dirty="0" smtClean="0"/>
              <a:t>Additions to Genetic Programming</a:t>
            </a:r>
            <a:endParaRPr lang="en-GB" b="1" dirty="0"/>
          </a:p>
        </p:txBody>
      </p:sp>
      <p:sp>
        <p:nvSpPr>
          <p:cNvPr id="3" name="Content Placeholder 2"/>
          <p:cNvSpPr>
            <a:spLocks noGrp="1"/>
          </p:cNvSpPr>
          <p:nvPr>
            <p:ph idx="1"/>
          </p:nvPr>
        </p:nvSpPr>
        <p:spPr>
          <a:xfrm>
            <a:off x="457200" y="1412776"/>
            <a:ext cx="8686800" cy="4713387"/>
          </a:xfrm>
        </p:spPr>
        <p:txBody>
          <a:bodyPr>
            <a:normAutofit fontScale="92500" lnSpcReduction="20000"/>
          </a:bodyPr>
          <a:lstStyle/>
          <a:p>
            <a:pPr marL="0" indent="0">
              <a:buNone/>
            </a:pPr>
            <a:r>
              <a:rPr lang="en-GB" dirty="0" smtClean="0"/>
              <a:t>1</a:t>
            </a:r>
            <a:r>
              <a:rPr lang="en-GB" dirty="0"/>
              <a:t>. final </a:t>
            </a:r>
            <a:r>
              <a:rPr lang="en-GB" dirty="0" smtClean="0"/>
              <a:t>program </a:t>
            </a:r>
            <a:r>
              <a:rPr lang="en-GB" dirty="0"/>
              <a:t>is part human </a:t>
            </a:r>
            <a:r>
              <a:rPr lang="en-GB" dirty="0" smtClean="0"/>
              <a:t>constrained part (</a:t>
            </a:r>
            <a:r>
              <a:rPr lang="en-GB" dirty="0">
                <a:solidFill>
                  <a:srgbClr val="00B050"/>
                </a:solidFill>
              </a:rPr>
              <a:t>for-loop</a:t>
            </a:r>
            <a:r>
              <a:rPr lang="en-GB" dirty="0" smtClean="0"/>
              <a:t>) </a:t>
            </a:r>
            <a:r>
              <a:rPr lang="en-GB" dirty="0"/>
              <a:t>machine </a:t>
            </a:r>
            <a:r>
              <a:rPr lang="en-GB" dirty="0" smtClean="0"/>
              <a:t>generated (</a:t>
            </a:r>
            <a:r>
              <a:rPr lang="en-GB" dirty="0" smtClean="0">
                <a:solidFill>
                  <a:srgbClr val="FF0000"/>
                </a:solidFill>
              </a:rPr>
              <a:t>body of for-loop</a:t>
            </a:r>
            <a:r>
              <a:rPr lang="en-GB" dirty="0" smtClean="0"/>
              <a:t>). </a:t>
            </a:r>
            <a:endParaRPr lang="en-GB" dirty="0"/>
          </a:p>
          <a:p>
            <a:pPr marL="0" indent="0">
              <a:buNone/>
            </a:pPr>
            <a:r>
              <a:rPr lang="en-GB" dirty="0" smtClean="0"/>
              <a:t>2. In </a:t>
            </a:r>
            <a:r>
              <a:rPr lang="en-GB" dirty="0"/>
              <a:t>GP the initial population is </a:t>
            </a:r>
            <a:r>
              <a:rPr lang="en-GB" b="1" dirty="0"/>
              <a:t>typically randomly created</a:t>
            </a:r>
            <a:r>
              <a:rPr lang="en-GB" dirty="0"/>
              <a:t>. Here we (can) </a:t>
            </a:r>
            <a:r>
              <a:rPr lang="en-GB" dirty="0" smtClean="0"/>
              <a:t>initialize </a:t>
            </a:r>
            <a:r>
              <a:rPr lang="en-GB" dirty="0"/>
              <a:t>the population </a:t>
            </a:r>
            <a:r>
              <a:rPr lang="en-GB" dirty="0" smtClean="0"/>
              <a:t>with </a:t>
            </a:r>
            <a:r>
              <a:rPr lang="en-GB" b="1" dirty="0" smtClean="0"/>
              <a:t>already </a:t>
            </a:r>
            <a:r>
              <a:rPr lang="en-GB" b="1" dirty="0"/>
              <a:t>known good solutions </a:t>
            </a:r>
            <a:r>
              <a:rPr lang="en-GB" dirty="0"/>
              <a:t>(which also confirms that we can express the solutions</a:t>
            </a:r>
            <a:r>
              <a:rPr lang="en-GB" dirty="0" smtClean="0"/>
              <a:t>). (</a:t>
            </a:r>
            <a:r>
              <a:rPr lang="en-GB" dirty="0" smtClean="0">
                <a:solidFill>
                  <a:srgbClr val="00B050"/>
                </a:solidFill>
              </a:rPr>
              <a:t>improving rather than evolving from scratch</a:t>
            </a:r>
            <a:r>
              <a:rPr lang="en-GB" dirty="0" smtClean="0"/>
              <a:t>) – standing on shoulders of giants. </a:t>
            </a:r>
            <a:r>
              <a:rPr lang="en-GB" dirty="0" smtClean="0">
                <a:solidFill>
                  <a:srgbClr val="FFC000"/>
                </a:solidFill>
              </a:rPr>
              <a:t>Like genetically modified crops – we start from existing crops. </a:t>
            </a:r>
          </a:p>
          <a:p>
            <a:pPr marL="0" indent="0">
              <a:buNone/>
            </a:pPr>
            <a:r>
              <a:rPr lang="en-GB" dirty="0" smtClean="0"/>
              <a:t>3. Evolving on </a:t>
            </a:r>
            <a:r>
              <a:rPr lang="en-GB" b="1" dirty="0" smtClean="0"/>
              <a:t>problem classes </a:t>
            </a:r>
            <a:r>
              <a:rPr lang="en-GB" dirty="0" smtClean="0"/>
              <a:t>(samples of problem instances drawn from a problem class) not instances. </a:t>
            </a:r>
            <a:endParaRPr lang="en-GB" dirty="0"/>
          </a:p>
          <a:p>
            <a:endParaRPr lang="en-GB" dirty="0"/>
          </a:p>
        </p:txBody>
      </p:sp>
      <p:sp>
        <p:nvSpPr>
          <p:cNvPr id="8" name="Footer Placeholder 7"/>
          <p:cNvSpPr>
            <a:spLocks noGrp="1"/>
          </p:cNvSpPr>
          <p:nvPr>
            <p:ph type="ftr" sz="quarter" idx="11"/>
          </p:nvPr>
        </p:nvSpPr>
        <p:spPr/>
        <p:txBody>
          <a:bodyPr/>
          <a:lstStyle/>
          <a:p>
            <a:r>
              <a:rPr lang="en-GB" smtClean="0"/>
              <a:t>John Woodward University of Stirling</a:t>
            </a:r>
            <a:endParaRPr lang="en-GB"/>
          </a:p>
        </p:txBody>
      </p:sp>
      <p:sp>
        <p:nvSpPr>
          <p:cNvPr id="9" name="Slide Number Placeholder 8"/>
          <p:cNvSpPr>
            <a:spLocks noGrp="1"/>
          </p:cNvSpPr>
          <p:nvPr>
            <p:ph type="sldNum" sz="quarter" idx="12"/>
          </p:nvPr>
        </p:nvSpPr>
        <p:spPr/>
        <p:txBody>
          <a:bodyPr/>
          <a:lstStyle/>
          <a:p>
            <a:fld id="{068B9CB0-4C56-43B1-8FC9-F9CC48F9C60C}" type="slidenum">
              <a:rPr lang="en-GB" smtClean="0"/>
              <a:t>32</a:t>
            </a:fld>
            <a:endParaRPr lang="en-GB"/>
          </a:p>
        </p:txBody>
      </p:sp>
      <p:sp>
        <p:nvSpPr>
          <p:cNvPr id="4" name="Date Placeholder 3"/>
          <p:cNvSpPr>
            <a:spLocks noGrp="1"/>
          </p:cNvSpPr>
          <p:nvPr>
            <p:ph type="dt" sz="half" idx="10"/>
          </p:nvPr>
        </p:nvSpPr>
        <p:spPr/>
        <p:txBody>
          <a:bodyPr/>
          <a:lstStyle/>
          <a:p>
            <a:fld id="{4DDF0413-E489-4E82-8B2A-2917D1490F01}" type="datetime1">
              <a:rPr lang="en-GB" smtClean="0"/>
              <a:t>24/09/2013</a:t>
            </a:fld>
            <a:endParaRPr lang="en-GB"/>
          </a:p>
        </p:txBody>
      </p:sp>
    </p:spTree>
    <p:extLst>
      <p:ext uri="{BB962C8B-B14F-4D97-AF65-F5344CB8AC3E}">
        <p14:creationId xmlns:p14="http://schemas.microsoft.com/office/powerpoint/2010/main" val="1566639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Problem Classes Do Occur</a:t>
            </a:r>
            <a:endParaRPr lang="en-GB" b="1" dirty="0"/>
          </a:p>
        </p:txBody>
      </p:sp>
      <p:sp>
        <p:nvSpPr>
          <p:cNvPr id="3" name="Content Placeholder 2"/>
          <p:cNvSpPr>
            <a:spLocks noGrp="1"/>
          </p:cNvSpPr>
          <p:nvPr>
            <p:ph idx="1"/>
          </p:nvPr>
        </p:nvSpPr>
        <p:spPr>
          <a:xfrm>
            <a:off x="457200" y="1600200"/>
            <a:ext cx="7571184" cy="4525963"/>
          </a:xfrm>
        </p:spPr>
        <p:txBody>
          <a:bodyPr>
            <a:normAutofit fontScale="92500"/>
          </a:bodyPr>
          <a:lstStyle/>
          <a:p>
            <a:pPr marL="514350" indent="-514350">
              <a:buFont typeface="+mj-lt"/>
              <a:buAutoNum type="arabicPeriod"/>
            </a:pPr>
            <a:r>
              <a:rPr lang="en-GB" dirty="0" smtClean="0"/>
              <a:t>Travelling Salesman</a:t>
            </a:r>
          </a:p>
          <a:p>
            <a:pPr marL="971550" lvl="1" indent="-514350">
              <a:buFont typeface="+mj-lt"/>
              <a:buAutoNum type="arabicPeriod"/>
            </a:pPr>
            <a:r>
              <a:rPr lang="en-GB" dirty="0" smtClean="0"/>
              <a:t>Distribution of cities over different counties </a:t>
            </a:r>
          </a:p>
          <a:p>
            <a:pPr marL="971550" lvl="1" indent="-514350">
              <a:buFont typeface="+mj-lt"/>
              <a:buAutoNum type="arabicPeriod"/>
            </a:pPr>
            <a:r>
              <a:rPr lang="en-GB" dirty="0" smtClean="0"/>
              <a:t>E.g. cf. USA is square, Japan is long and narrow. </a:t>
            </a:r>
          </a:p>
          <a:p>
            <a:pPr marL="514350" indent="-514350">
              <a:buFont typeface="+mj-lt"/>
              <a:buAutoNum type="arabicPeriod"/>
            </a:pPr>
            <a:r>
              <a:rPr lang="en-GB" dirty="0" smtClean="0"/>
              <a:t>Bin Packing</a:t>
            </a:r>
            <a:r>
              <a:rPr lang="en-GB" dirty="0"/>
              <a:t> </a:t>
            </a:r>
            <a:r>
              <a:rPr lang="en-GB" dirty="0" smtClean="0"/>
              <a:t>&amp; Knapsack Problem</a:t>
            </a:r>
          </a:p>
          <a:p>
            <a:pPr marL="971550" lvl="1" indent="-514350">
              <a:buFont typeface="+mj-lt"/>
              <a:buAutoNum type="arabicPeriod"/>
            </a:pPr>
            <a:r>
              <a:rPr lang="en-GB" dirty="0" smtClean="0"/>
              <a:t>The items are drawn from some probability distribution. </a:t>
            </a:r>
          </a:p>
          <a:p>
            <a:pPr marL="514350" indent="-514350">
              <a:buFont typeface="+mj-lt"/>
              <a:buAutoNum type="arabicPeriod"/>
            </a:pPr>
            <a:r>
              <a:rPr lang="en-GB" dirty="0" smtClean="0"/>
              <a:t>Problem classes do occur in the real-world</a:t>
            </a:r>
          </a:p>
          <a:p>
            <a:pPr marL="514350" indent="-514350">
              <a:buFont typeface="+mj-lt"/>
              <a:buAutoNum type="arabicPeriod"/>
            </a:pPr>
            <a:r>
              <a:rPr lang="en-GB" dirty="0" smtClean="0"/>
              <a:t>Next 6 slides demonstrate </a:t>
            </a:r>
            <a:r>
              <a:rPr lang="en-GB" b="1" dirty="0" smtClean="0"/>
              <a:t>problem classes </a:t>
            </a:r>
            <a:r>
              <a:rPr lang="en-GB" dirty="0" smtClean="0"/>
              <a:t>and </a:t>
            </a:r>
            <a:r>
              <a:rPr lang="en-GB" b="1" dirty="0" smtClean="0"/>
              <a:t>scalability</a:t>
            </a:r>
            <a:r>
              <a:rPr lang="en-GB" dirty="0" smtClean="0"/>
              <a:t> with on-line bin packing. </a:t>
            </a:r>
            <a:endParaRPr lang="en-GB" dirty="0"/>
          </a:p>
        </p:txBody>
      </p:sp>
      <p:sp>
        <p:nvSpPr>
          <p:cNvPr id="4" name="Footer Placeholder 3"/>
          <p:cNvSpPr>
            <a:spLocks noGrp="1"/>
          </p:cNvSpPr>
          <p:nvPr>
            <p:ph type="ftr" sz="quarter" idx="11"/>
          </p:nvPr>
        </p:nvSpPr>
        <p:spPr/>
        <p:txBody>
          <a:bodyPr/>
          <a:lstStyle/>
          <a:p>
            <a:r>
              <a:rPr lang="en-GB" smtClean="0"/>
              <a:t>John Woodward University of Stirling</a:t>
            </a:r>
            <a:endParaRPr lang="en-GB"/>
          </a:p>
        </p:txBody>
      </p:sp>
      <p:sp>
        <p:nvSpPr>
          <p:cNvPr id="5" name="Slide Number Placeholder 4"/>
          <p:cNvSpPr>
            <a:spLocks noGrp="1"/>
          </p:cNvSpPr>
          <p:nvPr>
            <p:ph type="sldNum" sz="quarter" idx="12"/>
          </p:nvPr>
        </p:nvSpPr>
        <p:spPr/>
        <p:txBody>
          <a:bodyPr/>
          <a:lstStyle/>
          <a:p>
            <a:fld id="{068B9CB0-4C56-43B1-8FC9-F9CC48F9C60C}" type="slidenum">
              <a:rPr lang="en-GB" smtClean="0"/>
              <a:t>33</a:t>
            </a:fld>
            <a:endParaRPr lang="en-GB"/>
          </a:p>
        </p:txBody>
      </p:sp>
      <p:sp>
        <p:nvSpPr>
          <p:cNvPr id="6" name="Date Placeholder 5"/>
          <p:cNvSpPr>
            <a:spLocks noGrp="1"/>
          </p:cNvSpPr>
          <p:nvPr>
            <p:ph type="dt" sz="half" idx="10"/>
          </p:nvPr>
        </p:nvSpPr>
        <p:spPr/>
        <p:txBody>
          <a:bodyPr/>
          <a:lstStyle/>
          <a:p>
            <a:fld id="{D848A88B-CB92-41A5-B799-B24F333BF61E}" type="datetime1">
              <a:rPr lang="en-GB" smtClean="0"/>
              <a:t>24/09/2013</a:t>
            </a:fld>
            <a:endParaRPr lang="en-GB"/>
          </a:p>
        </p:txBody>
      </p:sp>
    </p:spTree>
    <p:extLst>
      <p:ext uri="{BB962C8B-B14F-4D97-AF65-F5344CB8AC3E}">
        <p14:creationId xmlns:p14="http://schemas.microsoft.com/office/powerpoint/2010/main" val="394697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BE4CF848-BF8B-42E0-843A-B14880DA59E7}" type="datetime1">
              <a:rPr lang="en-GB" sz="1400" smtClean="0">
                <a:solidFill>
                  <a:schemeClr val="tx1"/>
                </a:solidFill>
              </a:rPr>
              <a:t>24/09/2013</a:t>
            </a:fld>
            <a:endParaRPr lang="en-GB" sz="1400">
              <a:solidFill>
                <a:schemeClr val="tx1"/>
              </a:solidFill>
            </a:endParaRPr>
          </a:p>
        </p:txBody>
      </p:sp>
      <p:sp>
        <p:nvSpPr>
          <p:cNvPr id="7171"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7172"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52BB1AEA-31EB-4EAD-89E3-A4246642E127}" type="slidenum">
              <a:rPr lang="en-GB" sz="1400">
                <a:solidFill>
                  <a:schemeClr val="tx1"/>
                </a:solidFill>
              </a:rPr>
              <a:pPr eaLnBrk="1" hangingPunct="1"/>
              <a:t>34</a:t>
            </a:fld>
            <a:endParaRPr lang="en-GB" sz="1400">
              <a:solidFill>
                <a:schemeClr val="tx1"/>
              </a:solidFill>
            </a:endParaRPr>
          </a:p>
        </p:txBody>
      </p:sp>
      <p:sp>
        <p:nvSpPr>
          <p:cNvPr id="7173" name="Rectangle 2"/>
          <p:cNvSpPr>
            <a:spLocks noGrp="1" noChangeArrowheads="1"/>
          </p:cNvSpPr>
          <p:nvPr>
            <p:ph type="title"/>
          </p:nvPr>
        </p:nvSpPr>
        <p:spPr/>
        <p:txBody>
          <a:bodyPr/>
          <a:lstStyle/>
          <a:p>
            <a:pPr eaLnBrk="1" hangingPunct="1"/>
            <a:r>
              <a:rPr lang="en-GB" b="1" dirty="0" smtClean="0"/>
              <a:t>On-line Bin Packing</a:t>
            </a:r>
          </a:p>
        </p:txBody>
      </p:sp>
      <p:grpSp>
        <p:nvGrpSpPr>
          <p:cNvPr id="7174" name="Group 32"/>
          <p:cNvGrpSpPr>
            <a:grpSpLocks/>
          </p:cNvGrpSpPr>
          <p:nvPr/>
        </p:nvGrpSpPr>
        <p:grpSpPr bwMode="auto">
          <a:xfrm>
            <a:off x="900113" y="4292600"/>
            <a:ext cx="2809875" cy="1368425"/>
            <a:chOff x="1292" y="2069"/>
            <a:chExt cx="1770" cy="862"/>
          </a:xfrm>
        </p:grpSpPr>
        <p:sp>
          <p:nvSpPr>
            <p:cNvPr id="7188" name="Rectangle 14"/>
            <p:cNvSpPr>
              <a:spLocks noChangeArrowheads="1"/>
            </p:cNvSpPr>
            <p:nvPr/>
          </p:nvSpPr>
          <p:spPr bwMode="auto">
            <a:xfrm>
              <a:off x="1655"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Rectangle 15"/>
            <p:cNvSpPr>
              <a:spLocks noChangeArrowheads="1"/>
            </p:cNvSpPr>
            <p:nvPr/>
          </p:nvSpPr>
          <p:spPr bwMode="auto">
            <a:xfrm>
              <a:off x="2018"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Rectangle 16"/>
            <p:cNvSpPr>
              <a:spLocks noChangeArrowheads="1"/>
            </p:cNvSpPr>
            <p:nvPr/>
          </p:nvSpPr>
          <p:spPr bwMode="auto">
            <a:xfrm>
              <a:off x="2381" y="2069"/>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17"/>
            <p:cNvGrpSpPr>
              <a:grpSpLocks/>
            </p:cNvGrpSpPr>
            <p:nvPr/>
          </p:nvGrpSpPr>
          <p:grpSpPr bwMode="auto">
            <a:xfrm>
              <a:off x="1292" y="2069"/>
              <a:ext cx="318" cy="861"/>
              <a:chOff x="2925" y="1480"/>
              <a:chExt cx="318" cy="861"/>
            </a:xfrm>
          </p:grpSpPr>
          <p:sp>
            <p:nvSpPr>
              <p:cNvPr id="7196" name="Rectangle 18"/>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19"/>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Rectangle 20"/>
            <p:cNvSpPr>
              <a:spLocks noChangeArrowheads="1"/>
            </p:cNvSpPr>
            <p:nvPr/>
          </p:nvSpPr>
          <p:spPr bwMode="auto">
            <a:xfrm>
              <a:off x="2744" y="2069"/>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1"/>
            <p:cNvSpPr>
              <a:spLocks noChangeArrowheads="1"/>
            </p:cNvSpPr>
            <p:nvPr/>
          </p:nvSpPr>
          <p:spPr bwMode="auto">
            <a:xfrm>
              <a:off x="1655" y="243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2"/>
            <p:cNvSpPr>
              <a:spLocks noChangeArrowheads="1"/>
            </p:cNvSpPr>
            <p:nvPr/>
          </p:nvSpPr>
          <p:spPr bwMode="auto">
            <a:xfrm>
              <a:off x="2018" y="2295"/>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3"/>
            <p:cNvSpPr>
              <a:spLocks noChangeArrowheads="1"/>
            </p:cNvSpPr>
            <p:nvPr/>
          </p:nvSpPr>
          <p:spPr bwMode="auto">
            <a:xfrm>
              <a:off x="2381" y="265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 name="Text Box 34"/>
          <p:cNvSpPr txBox="1">
            <a:spLocks noChangeArrowheads="1"/>
          </p:cNvSpPr>
          <p:nvPr/>
        </p:nvSpPr>
        <p:spPr bwMode="auto">
          <a:xfrm>
            <a:off x="971550" y="5734050"/>
            <a:ext cx="254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Pieces packed so far</a:t>
            </a:r>
          </a:p>
        </p:txBody>
      </p:sp>
      <p:sp>
        <p:nvSpPr>
          <p:cNvPr id="7176" name="Text Box 35"/>
          <p:cNvSpPr txBox="1">
            <a:spLocks noChangeArrowheads="1"/>
          </p:cNvSpPr>
          <p:nvPr/>
        </p:nvSpPr>
        <p:spPr bwMode="auto">
          <a:xfrm>
            <a:off x="5076825" y="5876925"/>
            <a:ext cx="393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i="1"/>
              <a:t>Sequence</a:t>
            </a:r>
            <a:r>
              <a:rPr lang="en-GB" sz="2000"/>
              <a:t> of pieces to be packed</a:t>
            </a:r>
          </a:p>
        </p:txBody>
      </p:sp>
      <p:sp>
        <p:nvSpPr>
          <p:cNvPr id="7177" name="Text Box 36"/>
          <p:cNvSpPr txBox="1">
            <a:spLocks noChangeArrowheads="1"/>
          </p:cNvSpPr>
          <p:nvPr/>
        </p:nvSpPr>
        <p:spPr bwMode="auto">
          <a:xfrm>
            <a:off x="323850" y="1268413"/>
            <a:ext cx="78867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A </a:t>
            </a:r>
            <a:r>
              <a:rPr lang="en-GB" sz="2000" i="1"/>
              <a:t>sequence</a:t>
            </a:r>
            <a:r>
              <a:rPr lang="en-GB" sz="2000"/>
              <a:t> of pieces is to be packing into as few a bins or containers as possible.</a:t>
            </a:r>
          </a:p>
          <a:p>
            <a:pPr algn="l" eaLnBrk="1" hangingPunct="1"/>
            <a:r>
              <a:rPr lang="en-GB" sz="2000"/>
              <a:t>Bin size is 150 units, pieces uniformly distributed between 20-100.</a:t>
            </a:r>
          </a:p>
          <a:p>
            <a:pPr algn="l" eaLnBrk="1" hangingPunct="1"/>
            <a:r>
              <a:rPr lang="en-GB" sz="2000"/>
              <a:t>Different to the off-line bin packing problem where the </a:t>
            </a:r>
            <a:r>
              <a:rPr lang="en-GB" sz="2000" i="1"/>
              <a:t>set</a:t>
            </a:r>
            <a:r>
              <a:rPr lang="en-GB" sz="2000"/>
              <a:t> of pieces to be packed is available for inspection at  the start.</a:t>
            </a:r>
          </a:p>
          <a:p>
            <a:pPr algn="l" eaLnBrk="1" hangingPunct="1"/>
            <a:r>
              <a:rPr lang="en-GB" sz="2000"/>
              <a:t>The “best fit” heuristic, puts the current piece in the space it fits best (leaving least slack). It has the property that this heuristic does not open a new bin unless it is forced to. </a:t>
            </a:r>
          </a:p>
        </p:txBody>
      </p:sp>
      <p:sp>
        <p:nvSpPr>
          <p:cNvPr id="7178" name="Line 37"/>
          <p:cNvSpPr>
            <a:spLocks noChangeShapeType="1"/>
          </p:cNvSpPr>
          <p:nvPr/>
        </p:nvSpPr>
        <p:spPr bwMode="auto">
          <a:xfrm flipV="1">
            <a:off x="3779838" y="4292600"/>
            <a:ext cx="0"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79" name="Text Box 38"/>
          <p:cNvSpPr txBox="1">
            <a:spLocks noChangeArrowheads="1"/>
          </p:cNvSpPr>
          <p:nvPr/>
        </p:nvSpPr>
        <p:spPr bwMode="auto">
          <a:xfrm>
            <a:off x="3708400" y="4652963"/>
            <a:ext cx="1116013"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150 = </a:t>
            </a:r>
          </a:p>
          <a:p>
            <a:pPr eaLnBrk="1" hangingPunct="1"/>
            <a:r>
              <a:rPr lang="en-GB" sz="2000"/>
              <a:t>Bin</a:t>
            </a:r>
          </a:p>
          <a:p>
            <a:pPr eaLnBrk="1" hangingPunct="1"/>
            <a:r>
              <a:rPr lang="en-GB" sz="2000"/>
              <a:t>capacity</a:t>
            </a:r>
          </a:p>
        </p:txBody>
      </p:sp>
      <p:sp>
        <p:nvSpPr>
          <p:cNvPr id="7180" name="Rectangle 4"/>
          <p:cNvSpPr>
            <a:spLocks noChangeArrowheads="1"/>
          </p:cNvSpPr>
          <p:nvPr/>
        </p:nvSpPr>
        <p:spPr bwMode="auto">
          <a:xfrm>
            <a:off x="5338763" y="4940300"/>
            <a:ext cx="504825" cy="503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Rectangle 5"/>
          <p:cNvSpPr>
            <a:spLocks noChangeArrowheads="1"/>
          </p:cNvSpPr>
          <p:nvPr/>
        </p:nvSpPr>
        <p:spPr bwMode="auto">
          <a:xfrm>
            <a:off x="5915025" y="5156200"/>
            <a:ext cx="504825" cy="2873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6"/>
          <p:cNvSpPr>
            <a:spLocks noChangeArrowheads="1"/>
          </p:cNvSpPr>
          <p:nvPr/>
        </p:nvSpPr>
        <p:spPr bwMode="auto">
          <a:xfrm>
            <a:off x="6526213" y="4724400"/>
            <a:ext cx="504825" cy="7191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39"/>
          <p:cNvSpPr>
            <a:spLocks noChangeShapeType="1"/>
          </p:cNvSpPr>
          <p:nvPr/>
        </p:nvSpPr>
        <p:spPr bwMode="auto">
          <a:xfrm flipV="1">
            <a:off x="7210425" y="515620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4" name="Line 40"/>
          <p:cNvSpPr>
            <a:spLocks noChangeShapeType="1"/>
          </p:cNvSpPr>
          <p:nvPr/>
        </p:nvSpPr>
        <p:spPr bwMode="auto">
          <a:xfrm flipV="1">
            <a:off x="7354888" y="465296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185" name="Text Box 41"/>
          <p:cNvSpPr txBox="1">
            <a:spLocks noChangeArrowheads="1"/>
          </p:cNvSpPr>
          <p:nvPr/>
        </p:nvSpPr>
        <p:spPr bwMode="auto">
          <a:xfrm>
            <a:off x="7551738" y="4791075"/>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endParaRPr lang="en-US" sz="2000"/>
          </a:p>
        </p:txBody>
      </p:sp>
      <p:sp>
        <p:nvSpPr>
          <p:cNvPr id="7186" name="Text Box 42"/>
          <p:cNvSpPr txBox="1">
            <a:spLocks noChangeArrowheads="1"/>
          </p:cNvSpPr>
          <p:nvPr/>
        </p:nvSpPr>
        <p:spPr bwMode="auto">
          <a:xfrm>
            <a:off x="7451725" y="4508500"/>
            <a:ext cx="1314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Range of </a:t>
            </a:r>
          </a:p>
          <a:p>
            <a:pPr eaLnBrk="1" hangingPunct="1"/>
            <a:r>
              <a:rPr lang="en-GB" sz="2000"/>
              <a:t>piece size</a:t>
            </a:r>
          </a:p>
          <a:p>
            <a:pPr eaLnBrk="1" hangingPunct="1"/>
            <a:r>
              <a:rPr lang="en-GB" sz="2000"/>
              <a:t>20-100</a:t>
            </a:r>
          </a:p>
        </p:txBody>
      </p:sp>
      <p:sp>
        <p:nvSpPr>
          <p:cNvPr id="7187" name="Text Box 45"/>
          <p:cNvSpPr txBox="1">
            <a:spLocks noChangeArrowheads="1"/>
          </p:cNvSpPr>
          <p:nvPr/>
        </p:nvSpPr>
        <p:spPr bwMode="auto">
          <a:xfrm>
            <a:off x="900113" y="393382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800"/>
              <a:t>Array of bins </a:t>
            </a:r>
          </a:p>
        </p:txBody>
      </p:sp>
    </p:spTree>
    <p:extLst>
      <p:ext uri="{BB962C8B-B14F-4D97-AF65-F5344CB8AC3E}">
        <p14:creationId xmlns:p14="http://schemas.microsoft.com/office/powerpoint/2010/main" val="2614207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E7D3983C-E104-40D2-936E-E1873652B7CF}" type="datetime1">
              <a:rPr lang="en-GB" sz="1400" smtClean="0">
                <a:solidFill>
                  <a:schemeClr val="tx1"/>
                </a:solidFill>
              </a:rPr>
              <a:t>24/09/2013</a:t>
            </a:fld>
            <a:endParaRPr lang="en-GB" sz="1400">
              <a:solidFill>
                <a:schemeClr val="tx1"/>
              </a:solidFill>
            </a:endParaRPr>
          </a:p>
        </p:txBody>
      </p:sp>
      <p:sp>
        <p:nvSpPr>
          <p:cNvPr id="819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dirty="0" smtClean="0">
                <a:solidFill>
                  <a:schemeClr val="tx1"/>
                </a:solidFill>
              </a:rPr>
              <a:t>John Woodward University of Stirling</a:t>
            </a:r>
            <a:endParaRPr lang="en-GB" sz="1400" dirty="0">
              <a:solidFill>
                <a:schemeClr val="tx1"/>
              </a:solidFill>
            </a:endParaRPr>
          </a:p>
        </p:txBody>
      </p:sp>
      <p:sp>
        <p:nvSpPr>
          <p:cNvPr id="819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D5A40FC-F56E-45D7-A6BE-1CE43C6D1A9E}" type="slidenum">
              <a:rPr lang="en-GB" sz="1400">
                <a:solidFill>
                  <a:schemeClr val="tx1"/>
                </a:solidFill>
              </a:rPr>
              <a:pPr eaLnBrk="1" hangingPunct="1"/>
              <a:t>35</a:t>
            </a:fld>
            <a:endParaRPr lang="en-GB" sz="1400">
              <a:solidFill>
                <a:schemeClr val="tx1"/>
              </a:solidFill>
            </a:endParaRPr>
          </a:p>
        </p:txBody>
      </p:sp>
      <p:sp>
        <p:nvSpPr>
          <p:cNvPr id="8197" name="Rectangle 2"/>
          <p:cNvSpPr>
            <a:spLocks noGrp="1" noChangeArrowheads="1"/>
          </p:cNvSpPr>
          <p:nvPr>
            <p:ph type="title"/>
          </p:nvPr>
        </p:nvSpPr>
        <p:spPr/>
        <p:txBody>
          <a:bodyPr>
            <a:normAutofit fontScale="90000"/>
          </a:bodyPr>
          <a:lstStyle/>
          <a:p>
            <a:pPr eaLnBrk="1" hangingPunct="1"/>
            <a:r>
              <a:rPr lang="en-GB" sz="4000" b="1" dirty="0" smtClean="0"/>
              <a:t>Genetic Programming </a:t>
            </a:r>
            <a:br>
              <a:rPr lang="en-GB" sz="4000" b="1" dirty="0" smtClean="0"/>
            </a:br>
            <a:r>
              <a:rPr lang="en-GB" sz="4000" b="1" dirty="0" smtClean="0"/>
              <a:t>applied to on-line bin packing</a:t>
            </a:r>
          </a:p>
        </p:txBody>
      </p:sp>
      <p:grpSp>
        <p:nvGrpSpPr>
          <p:cNvPr id="8198" name="Group 50"/>
          <p:cNvGrpSpPr>
            <a:grpSpLocks/>
          </p:cNvGrpSpPr>
          <p:nvPr/>
        </p:nvGrpSpPr>
        <p:grpSpPr bwMode="auto">
          <a:xfrm>
            <a:off x="468313" y="1916113"/>
            <a:ext cx="4500562" cy="2447925"/>
            <a:chOff x="1973" y="709"/>
            <a:chExt cx="2835" cy="1542"/>
          </a:xfrm>
        </p:grpSpPr>
        <p:sp>
          <p:nvSpPr>
            <p:cNvPr id="8218" name="Rectangle 5"/>
            <p:cNvSpPr>
              <a:spLocks noChangeArrowheads="1"/>
            </p:cNvSpPr>
            <p:nvPr/>
          </p:nvSpPr>
          <p:spPr bwMode="auto">
            <a:xfrm>
              <a:off x="3742" y="1934"/>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9" name="Rectangle 6"/>
            <p:cNvSpPr>
              <a:spLocks noChangeArrowheads="1"/>
            </p:cNvSpPr>
            <p:nvPr/>
          </p:nvSpPr>
          <p:spPr bwMode="auto">
            <a:xfrm>
              <a:off x="4105" y="2070"/>
              <a:ext cx="318" cy="18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0" name="Rectangle 7"/>
            <p:cNvSpPr>
              <a:spLocks noChangeArrowheads="1"/>
            </p:cNvSpPr>
            <p:nvPr/>
          </p:nvSpPr>
          <p:spPr bwMode="auto">
            <a:xfrm>
              <a:off x="4490" y="1798"/>
              <a:ext cx="318" cy="45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1" name="Group 8"/>
            <p:cNvGrpSpPr>
              <a:grpSpLocks/>
            </p:cNvGrpSpPr>
            <p:nvPr/>
          </p:nvGrpSpPr>
          <p:grpSpPr bwMode="auto">
            <a:xfrm>
              <a:off x="2291" y="709"/>
              <a:ext cx="317" cy="453"/>
              <a:chOff x="2880" y="3249"/>
              <a:chExt cx="317" cy="453"/>
            </a:xfrm>
          </p:grpSpPr>
          <p:sp>
            <p:nvSpPr>
              <p:cNvPr id="8241" name="Line 9"/>
              <p:cNvSpPr>
                <a:spLocks noChangeShapeType="1"/>
              </p:cNvSpPr>
              <p:nvPr/>
            </p:nvSpPr>
            <p:spPr bwMode="auto">
              <a:xfrm flipV="1">
                <a:off x="2925" y="3339"/>
                <a:ext cx="136"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2" name="Line 10"/>
              <p:cNvSpPr>
                <a:spLocks noChangeShapeType="1"/>
              </p:cNvSpPr>
              <p:nvPr/>
            </p:nvSpPr>
            <p:spPr bwMode="auto">
              <a:xfrm>
                <a:off x="3061" y="3339"/>
                <a:ext cx="91" cy="2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43" name="Oval 11"/>
              <p:cNvSpPr>
                <a:spLocks noChangeArrowheads="1"/>
              </p:cNvSpPr>
              <p:nvPr/>
            </p:nvSpPr>
            <p:spPr bwMode="auto">
              <a:xfrm>
                <a:off x="2880"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4" name="Oval 12"/>
              <p:cNvSpPr>
                <a:spLocks noChangeArrowheads="1"/>
              </p:cNvSpPr>
              <p:nvPr/>
            </p:nvSpPr>
            <p:spPr bwMode="auto">
              <a:xfrm>
                <a:off x="3016" y="3249"/>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5" name="Oval 13"/>
              <p:cNvSpPr>
                <a:spLocks noChangeArrowheads="1"/>
              </p:cNvSpPr>
              <p:nvPr/>
            </p:nvSpPr>
            <p:spPr bwMode="auto">
              <a:xfrm>
                <a:off x="3107" y="3612"/>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2" name="Group 14"/>
            <p:cNvGrpSpPr>
              <a:grpSpLocks/>
            </p:cNvGrpSpPr>
            <p:nvPr/>
          </p:nvGrpSpPr>
          <p:grpSpPr bwMode="auto">
            <a:xfrm>
              <a:off x="1973" y="1254"/>
              <a:ext cx="1588" cy="997"/>
              <a:chOff x="2925" y="1344"/>
              <a:chExt cx="1588" cy="997"/>
            </a:xfrm>
          </p:grpSpPr>
          <p:sp>
            <p:nvSpPr>
              <p:cNvPr id="8225" name="Rectangle 15"/>
              <p:cNvSpPr>
                <a:spLocks noChangeArrowheads="1"/>
              </p:cNvSpPr>
              <p:nvPr/>
            </p:nvSpPr>
            <p:spPr bwMode="auto">
              <a:xfrm>
                <a:off x="3243"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Rectangle 16"/>
              <p:cNvSpPr>
                <a:spLocks noChangeArrowheads="1"/>
              </p:cNvSpPr>
              <p:nvPr/>
            </p:nvSpPr>
            <p:spPr bwMode="auto">
              <a:xfrm>
                <a:off x="3560"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7" name="Rectangle 17"/>
              <p:cNvSpPr>
                <a:spLocks noChangeArrowheads="1"/>
              </p:cNvSpPr>
              <p:nvPr/>
            </p:nvSpPr>
            <p:spPr bwMode="auto">
              <a:xfrm>
                <a:off x="3878"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28" name="Group 18"/>
              <p:cNvGrpSpPr>
                <a:grpSpLocks/>
              </p:cNvGrpSpPr>
              <p:nvPr/>
            </p:nvGrpSpPr>
            <p:grpSpPr bwMode="auto">
              <a:xfrm>
                <a:off x="2925" y="1480"/>
                <a:ext cx="318" cy="861"/>
                <a:chOff x="2925" y="1480"/>
                <a:chExt cx="318" cy="861"/>
              </a:xfrm>
            </p:grpSpPr>
            <p:sp>
              <p:nvSpPr>
                <p:cNvPr id="8239" name="Rectangle 19"/>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Rectangle 20"/>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29" name="Rectangle 21"/>
              <p:cNvSpPr>
                <a:spLocks noChangeArrowheads="1"/>
              </p:cNvSpPr>
              <p:nvPr/>
            </p:nvSpPr>
            <p:spPr bwMode="auto">
              <a:xfrm>
                <a:off x="4195" y="1480"/>
                <a:ext cx="318" cy="861"/>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0" name="Rectangle 22"/>
              <p:cNvSpPr>
                <a:spLocks noChangeArrowheads="1"/>
              </p:cNvSpPr>
              <p:nvPr/>
            </p:nvSpPr>
            <p:spPr bwMode="auto">
              <a:xfrm>
                <a:off x="3243" y="1842"/>
                <a:ext cx="31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1" name="Rectangle 23"/>
              <p:cNvSpPr>
                <a:spLocks noChangeArrowheads="1"/>
              </p:cNvSpPr>
              <p:nvPr/>
            </p:nvSpPr>
            <p:spPr bwMode="auto">
              <a:xfrm>
                <a:off x="3560"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Rectangle 24"/>
              <p:cNvSpPr>
                <a:spLocks noChangeArrowheads="1"/>
              </p:cNvSpPr>
              <p:nvPr/>
            </p:nvSpPr>
            <p:spPr bwMode="auto">
              <a:xfrm>
                <a:off x="3878" y="2069"/>
                <a:ext cx="318" cy="2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25"/>
              <p:cNvSpPr>
                <a:spLocks noChangeShapeType="1"/>
              </p:cNvSpPr>
              <p:nvPr/>
            </p:nvSpPr>
            <p:spPr bwMode="auto">
              <a:xfrm>
                <a:off x="3061" y="1344"/>
                <a:ext cx="1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26"/>
              <p:cNvSpPr>
                <a:spLocks noChangeShapeType="1"/>
              </p:cNvSpPr>
              <p:nvPr/>
            </p:nvSpPr>
            <p:spPr bwMode="auto">
              <a:xfrm>
                <a:off x="3061"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5" name="Line 27"/>
              <p:cNvSpPr>
                <a:spLocks noChangeShapeType="1"/>
              </p:cNvSpPr>
              <p:nvPr/>
            </p:nvSpPr>
            <p:spPr bwMode="auto">
              <a:xfrm>
                <a:off x="3379"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6" name="Line 28"/>
              <p:cNvSpPr>
                <a:spLocks noChangeShapeType="1"/>
              </p:cNvSpPr>
              <p:nvPr/>
            </p:nvSpPr>
            <p:spPr bwMode="auto">
              <a:xfrm>
                <a:off x="3696"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7" name="Line 29"/>
              <p:cNvSpPr>
                <a:spLocks noChangeShapeType="1"/>
              </p:cNvSpPr>
              <p:nvPr/>
            </p:nvSpPr>
            <p:spPr bwMode="auto">
              <a:xfrm>
                <a:off x="4014"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8" name="Line 30"/>
              <p:cNvSpPr>
                <a:spLocks noChangeShapeType="1"/>
              </p:cNvSpPr>
              <p:nvPr/>
            </p:nvSpPr>
            <p:spPr bwMode="auto">
              <a:xfrm>
                <a:off x="4332" y="1344"/>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3" name="Line 31"/>
            <p:cNvSpPr>
              <a:spLocks noChangeShapeType="1"/>
            </p:cNvSpPr>
            <p:nvPr/>
          </p:nvSpPr>
          <p:spPr bwMode="auto">
            <a:xfrm>
              <a:off x="3878" y="845"/>
              <a:ext cx="0" cy="9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4" name="Line 32"/>
            <p:cNvSpPr>
              <a:spLocks noChangeShapeType="1"/>
            </p:cNvSpPr>
            <p:nvPr/>
          </p:nvSpPr>
          <p:spPr bwMode="auto">
            <a:xfrm flipH="1">
              <a:off x="2790" y="845"/>
              <a:ext cx="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199" name="Group 49"/>
          <p:cNvGrpSpPr>
            <a:grpSpLocks/>
          </p:cNvGrpSpPr>
          <p:nvPr/>
        </p:nvGrpSpPr>
        <p:grpSpPr bwMode="auto">
          <a:xfrm>
            <a:off x="900113" y="6237288"/>
            <a:ext cx="1671637" cy="504825"/>
            <a:chOff x="2154" y="2523"/>
            <a:chExt cx="1053" cy="318"/>
          </a:xfrm>
        </p:grpSpPr>
        <p:sp>
          <p:nvSpPr>
            <p:cNvPr id="8213" name="Rectangle 42"/>
            <p:cNvSpPr>
              <a:spLocks noChangeArrowheads="1"/>
            </p:cNvSpPr>
            <p:nvPr/>
          </p:nvSpPr>
          <p:spPr bwMode="auto">
            <a:xfrm>
              <a:off x="2518" y="2523"/>
              <a:ext cx="318" cy="3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43"/>
            <p:cNvSpPr>
              <a:spLocks noChangeShapeType="1"/>
            </p:cNvSpPr>
            <p:nvPr/>
          </p:nvSpPr>
          <p:spPr bwMode="auto">
            <a:xfrm flipV="1">
              <a:off x="2472"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5" name="Line 44"/>
            <p:cNvSpPr>
              <a:spLocks noChangeShapeType="1"/>
            </p:cNvSpPr>
            <p:nvPr/>
          </p:nvSpPr>
          <p:spPr bwMode="auto">
            <a:xfrm flipV="1">
              <a:off x="2880" y="2523"/>
              <a:ext cx="0"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6" name="Text Box 45"/>
            <p:cNvSpPr txBox="1">
              <a:spLocks noChangeArrowheads="1"/>
            </p:cNvSpPr>
            <p:nvPr/>
          </p:nvSpPr>
          <p:spPr bwMode="auto">
            <a:xfrm>
              <a:off x="2154" y="2568"/>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size</a:t>
              </a:r>
            </a:p>
          </p:txBody>
        </p:sp>
        <p:sp>
          <p:nvSpPr>
            <p:cNvPr id="8217" name="Text Box 46"/>
            <p:cNvSpPr txBox="1">
              <a:spLocks noChangeArrowheads="1"/>
            </p:cNvSpPr>
            <p:nvPr/>
          </p:nvSpPr>
          <p:spPr bwMode="auto">
            <a:xfrm>
              <a:off x="2835" y="2568"/>
              <a:ext cx="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size</a:t>
              </a:r>
            </a:p>
          </p:txBody>
        </p:sp>
      </p:grpSp>
      <p:grpSp>
        <p:nvGrpSpPr>
          <p:cNvPr id="8200" name="Group 51"/>
          <p:cNvGrpSpPr>
            <a:grpSpLocks/>
          </p:cNvGrpSpPr>
          <p:nvPr/>
        </p:nvGrpSpPr>
        <p:grpSpPr bwMode="auto">
          <a:xfrm>
            <a:off x="395288" y="4797425"/>
            <a:ext cx="3127375" cy="1550988"/>
            <a:chOff x="1837" y="3067"/>
            <a:chExt cx="1970" cy="977"/>
          </a:xfrm>
        </p:grpSpPr>
        <p:grpSp>
          <p:nvGrpSpPr>
            <p:cNvPr id="8203" name="Group 33"/>
            <p:cNvGrpSpPr>
              <a:grpSpLocks/>
            </p:cNvGrpSpPr>
            <p:nvPr/>
          </p:nvGrpSpPr>
          <p:grpSpPr bwMode="auto">
            <a:xfrm>
              <a:off x="2518" y="3068"/>
              <a:ext cx="318" cy="861"/>
              <a:chOff x="2925" y="1480"/>
              <a:chExt cx="318" cy="861"/>
            </a:xfrm>
          </p:grpSpPr>
          <p:sp>
            <p:nvSpPr>
              <p:cNvPr id="8211" name="Rectangle 34"/>
              <p:cNvSpPr>
                <a:spLocks noChangeArrowheads="1"/>
              </p:cNvSpPr>
              <p:nvPr/>
            </p:nvSpPr>
            <p:spPr bwMode="auto">
              <a:xfrm>
                <a:off x="2925" y="1480"/>
                <a:ext cx="318" cy="8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 name="Rectangle 35"/>
              <p:cNvSpPr>
                <a:spLocks noChangeArrowheads="1"/>
              </p:cNvSpPr>
              <p:nvPr/>
            </p:nvSpPr>
            <p:spPr bwMode="auto">
              <a:xfrm>
                <a:off x="2925" y="1706"/>
                <a:ext cx="318" cy="63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4" name="Line 36"/>
            <p:cNvSpPr>
              <a:spLocks noChangeShapeType="1"/>
            </p:cNvSpPr>
            <p:nvPr/>
          </p:nvSpPr>
          <p:spPr bwMode="auto">
            <a:xfrm flipV="1">
              <a:off x="2472" y="3067"/>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37"/>
            <p:cNvSpPr>
              <a:spLocks noChangeShapeType="1"/>
            </p:cNvSpPr>
            <p:nvPr/>
          </p:nvSpPr>
          <p:spPr bwMode="auto">
            <a:xfrm flipV="1">
              <a:off x="2426" y="3294"/>
              <a:ext cx="0"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Text Box 38"/>
            <p:cNvSpPr txBox="1">
              <a:spLocks noChangeArrowheads="1"/>
            </p:cNvSpPr>
            <p:nvPr/>
          </p:nvSpPr>
          <p:spPr bwMode="auto">
            <a:xfrm>
              <a:off x="1837" y="3067"/>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capacity</a:t>
              </a:r>
            </a:p>
          </p:txBody>
        </p:sp>
        <p:sp>
          <p:nvSpPr>
            <p:cNvPr id="8207" name="Text Box 39"/>
            <p:cNvSpPr txBox="1">
              <a:spLocks noChangeArrowheads="1"/>
            </p:cNvSpPr>
            <p:nvPr/>
          </p:nvSpPr>
          <p:spPr bwMode="auto">
            <a:xfrm>
              <a:off x="1837" y="3385"/>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fullness</a:t>
              </a:r>
            </a:p>
          </p:txBody>
        </p:sp>
        <p:sp>
          <p:nvSpPr>
            <p:cNvPr id="8208" name="Line 40"/>
            <p:cNvSpPr>
              <a:spLocks noChangeShapeType="1"/>
            </p:cNvSpPr>
            <p:nvPr/>
          </p:nvSpPr>
          <p:spPr bwMode="auto">
            <a:xfrm>
              <a:off x="2880" y="3067"/>
              <a:ext cx="0"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Text Box 41"/>
            <p:cNvSpPr txBox="1">
              <a:spLocks noChangeArrowheads="1"/>
            </p:cNvSpPr>
            <p:nvPr/>
          </p:nvSpPr>
          <p:spPr bwMode="auto">
            <a:xfrm>
              <a:off x="2835" y="3067"/>
              <a:ext cx="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
          <p:nvSpPr>
            <p:cNvPr id="8210" name="Text Box 47"/>
            <p:cNvSpPr txBox="1">
              <a:spLocks noChangeArrowheads="1"/>
            </p:cNvSpPr>
            <p:nvPr/>
          </p:nvSpPr>
          <p:spPr bwMode="auto">
            <a:xfrm>
              <a:off x="2835" y="3294"/>
              <a:ext cx="97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dirty="0">
                  <a:solidFill>
                    <a:schemeClr val="tx1"/>
                  </a:solidFill>
                </a:rPr>
                <a:t>Fullness is </a:t>
              </a:r>
            </a:p>
            <a:p>
              <a:pPr algn="l" eaLnBrk="1" hangingPunct="1"/>
              <a:r>
                <a:rPr lang="en-GB" sz="1800" dirty="0">
                  <a:solidFill>
                    <a:schemeClr val="tx1"/>
                  </a:solidFill>
                </a:rPr>
                <a:t>irrelevant </a:t>
              </a:r>
            </a:p>
            <a:p>
              <a:pPr algn="l" eaLnBrk="1" hangingPunct="1"/>
              <a:r>
                <a:rPr lang="en-GB" sz="1800" dirty="0">
                  <a:solidFill>
                    <a:schemeClr val="tx1"/>
                  </a:solidFill>
                </a:rPr>
                <a:t>The space is </a:t>
              </a:r>
            </a:p>
            <a:p>
              <a:pPr algn="l" eaLnBrk="1" hangingPunct="1"/>
              <a:r>
                <a:rPr lang="en-GB" sz="1800" dirty="0">
                  <a:solidFill>
                    <a:schemeClr val="tx1"/>
                  </a:solidFill>
                </a:rPr>
                <a:t>important</a:t>
              </a:r>
            </a:p>
          </p:txBody>
        </p:sp>
      </p:grpSp>
      <p:sp>
        <p:nvSpPr>
          <p:cNvPr id="8201" name="Text Box 52"/>
          <p:cNvSpPr txBox="1">
            <a:spLocks noChangeArrowheads="1"/>
          </p:cNvSpPr>
          <p:nvPr/>
        </p:nvSpPr>
        <p:spPr bwMode="auto">
          <a:xfrm>
            <a:off x="5285730" y="1772816"/>
            <a:ext cx="364237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dirty="0"/>
              <a:t>Not immediately obvious how to link </a:t>
            </a:r>
          </a:p>
          <a:p>
            <a:pPr eaLnBrk="1" hangingPunct="1"/>
            <a:r>
              <a:rPr lang="en-GB" sz="2000" dirty="0"/>
              <a:t>Genetic Programming to apply </a:t>
            </a:r>
          </a:p>
          <a:p>
            <a:pPr eaLnBrk="1" hangingPunct="1"/>
            <a:r>
              <a:rPr lang="en-GB" sz="2000" dirty="0"/>
              <a:t>to combinatorial problems.</a:t>
            </a:r>
          </a:p>
          <a:p>
            <a:pPr eaLnBrk="1" hangingPunct="1"/>
            <a:r>
              <a:rPr lang="en-GB" sz="2000" dirty="0"/>
              <a:t>See previous paper.</a:t>
            </a:r>
          </a:p>
          <a:p>
            <a:pPr eaLnBrk="1" hangingPunct="1"/>
            <a:r>
              <a:rPr lang="en-GB" sz="2000" dirty="0"/>
              <a:t>The GP tree is applied to each</a:t>
            </a:r>
          </a:p>
          <a:p>
            <a:pPr eaLnBrk="1" hangingPunct="1"/>
            <a:r>
              <a:rPr lang="en-GB" sz="2000" dirty="0"/>
              <a:t>bin with the current piece</a:t>
            </a:r>
          </a:p>
          <a:p>
            <a:pPr eaLnBrk="1" hangingPunct="1"/>
            <a:r>
              <a:rPr lang="en-GB" sz="2000" dirty="0"/>
              <a:t>put in the bin which </a:t>
            </a:r>
          </a:p>
          <a:p>
            <a:pPr eaLnBrk="1" hangingPunct="1"/>
            <a:r>
              <a:rPr lang="en-GB" sz="2000" dirty="0"/>
              <a:t>gets maximum score</a:t>
            </a:r>
          </a:p>
        </p:txBody>
      </p:sp>
      <p:sp>
        <p:nvSpPr>
          <p:cNvPr id="8202" name="Text Box 53"/>
          <p:cNvSpPr txBox="1">
            <a:spLocks noChangeArrowheads="1"/>
          </p:cNvSpPr>
          <p:nvPr/>
        </p:nvSpPr>
        <p:spPr bwMode="auto">
          <a:xfrm>
            <a:off x="3708400" y="5084763"/>
            <a:ext cx="5219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Terminals supplied to Genetic Programming</a:t>
            </a:r>
          </a:p>
          <a:p>
            <a:pPr algn="l" eaLnBrk="1" hangingPunct="1"/>
            <a:r>
              <a:rPr lang="en-GB" sz="2000"/>
              <a:t>Initial representation {C, F, S}</a:t>
            </a:r>
          </a:p>
          <a:p>
            <a:pPr algn="l" eaLnBrk="1" hangingPunct="1"/>
            <a:r>
              <a:rPr lang="en-GB" sz="2000"/>
              <a:t>Replaced with {E, S}, E=C-F</a:t>
            </a:r>
          </a:p>
          <a:p>
            <a:pPr algn="l" eaLnBrk="1" hangingPunct="1"/>
            <a:r>
              <a:rPr lang="en-GB" sz="2000"/>
              <a:t>We can possibly reduce this to </a:t>
            </a:r>
            <a:r>
              <a:rPr lang="en-GB" sz="2000" i="1"/>
              <a:t>one variable</a:t>
            </a:r>
            <a:r>
              <a:rPr lang="en-GB" sz="2000"/>
              <a:t>!!</a:t>
            </a:r>
          </a:p>
        </p:txBody>
      </p:sp>
    </p:spTree>
    <p:extLst>
      <p:ext uri="{BB962C8B-B14F-4D97-AF65-F5344CB8AC3E}">
        <p14:creationId xmlns:p14="http://schemas.microsoft.com/office/powerpoint/2010/main" val="4056166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1800" y="458788"/>
            <a:ext cx="8229600" cy="1371600"/>
          </a:xfrm>
        </p:spPr>
        <p:txBody>
          <a:bodyPr/>
          <a:lstStyle/>
          <a:p>
            <a:pPr eaLnBrk="1" hangingPunct="1"/>
            <a:r>
              <a:rPr lang="en-GB" b="1" dirty="0" smtClean="0"/>
              <a:t>How the heuristics are applied</a:t>
            </a:r>
          </a:p>
        </p:txBody>
      </p:sp>
      <p:sp>
        <p:nvSpPr>
          <p:cNvPr id="15363" name="Rectangle 3"/>
          <p:cNvSpPr>
            <a:spLocks noChangeArrowheads="1"/>
          </p:cNvSpPr>
          <p:nvPr/>
        </p:nvSpPr>
        <p:spPr bwMode="auto">
          <a:xfrm>
            <a:off x="4572000"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4"/>
          <p:cNvSpPr>
            <a:spLocks noChangeArrowheads="1"/>
          </p:cNvSpPr>
          <p:nvPr/>
        </p:nvSpPr>
        <p:spPr bwMode="auto">
          <a:xfrm>
            <a:off x="5292725"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5" name="Rectangle 5"/>
          <p:cNvSpPr>
            <a:spLocks noChangeArrowheads="1"/>
          </p:cNvSpPr>
          <p:nvPr/>
        </p:nvSpPr>
        <p:spPr bwMode="auto">
          <a:xfrm>
            <a:off x="6011863"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p:cNvSpPr>
            <a:spLocks noChangeShapeType="1"/>
          </p:cNvSpPr>
          <p:nvPr/>
        </p:nvSpPr>
        <p:spPr bwMode="auto">
          <a:xfrm flipV="1">
            <a:off x="4841875" y="5589588"/>
            <a:ext cx="0" cy="539750"/>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Rectangle 7"/>
          <p:cNvSpPr>
            <a:spLocks noChangeArrowheads="1"/>
          </p:cNvSpPr>
          <p:nvPr/>
        </p:nvSpPr>
        <p:spPr bwMode="auto">
          <a:xfrm>
            <a:off x="4572000"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90</a:t>
            </a:r>
          </a:p>
        </p:txBody>
      </p:sp>
      <p:sp>
        <p:nvSpPr>
          <p:cNvPr id="15368" name="Rectangle 8"/>
          <p:cNvSpPr>
            <a:spLocks noChangeArrowheads="1"/>
          </p:cNvSpPr>
          <p:nvPr/>
        </p:nvSpPr>
        <p:spPr bwMode="auto">
          <a:xfrm>
            <a:off x="6732588" y="3789363"/>
            <a:ext cx="539750"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Rectangle 9"/>
          <p:cNvSpPr>
            <a:spLocks noChangeArrowheads="1"/>
          </p:cNvSpPr>
          <p:nvPr/>
        </p:nvSpPr>
        <p:spPr bwMode="auto">
          <a:xfrm>
            <a:off x="7451725" y="3789363"/>
            <a:ext cx="541338" cy="1800225"/>
          </a:xfrm>
          <a:prstGeom prst="rect">
            <a:avLst/>
          </a:prstGeom>
          <a:solidFill>
            <a:srgbClr val="FFFF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Rectangle 10"/>
          <p:cNvSpPr>
            <a:spLocks noChangeArrowheads="1"/>
          </p:cNvSpPr>
          <p:nvPr/>
        </p:nvSpPr>
        <p:spPr bwMode="auto">
          <a:xfrm>
            <a:off x="5292725" y="4149725"/>
            <a:ext cx="539750" cy="14398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120</a:t>
            </a:r>
          </a:p>
        </p:txBody>
      </p:sp>
      <p:sp>
        <p:nvSpPr>
          <p:cNvPr id="18443" name="Rectangle 11"/>
          <p:cNvSpPr>
            <a:spLocks noChangeArrowheads="1"/>
          </p:cNvSpPr>
          <p:nvPr/>
        </p:nvSpPr>
        <p:spPr bwMode="auto">
          <a:xfrm>
            <a:off x="1062038" y="450850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2" name="Rectangle 12"/>
          <p:cNvSpPr>
            <a:spLocks noChangeArrowheads="1"/>
          </p:cNvSpPr>
          <p:nvPr/>
        </p:nvSpPr>
        <p:spPr bwMode="auto">
          <a:xfrm>
            <a:off x="6011863"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3" name="Rectangle 13"/>
          <p:cNvSpPr>
            <a:spLocks noChangeArrowheads="1"/>
          </p:cNvSpPr>
          <p:nvPr/>
        </p:nvSpPr>
        <p:spPr bwMode="auto">
          <a:xfrm>
            <a:off x="6732588" y="5049838"/>
            <a:ext cx="539750" cy="539750"/>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45</a:t>
            </a:r>
          </a:p>
        </p:txBody>
      </p:sp>
      <p:sp>
        <p:nvSpPr>
          <p:cNvPr id="18446" name="Rectangle 14"/>
          <p:cNvSpPr>
            <a:spLocks noChangeArrowheads="1"/>
          </p:cNvSpPr>
          <p:nvPr/>
        </p:nvSpPr>
        <p:spPr bwMode="auto">
          <a:xfrm>
            <a:off x="6732588" y="3968750"/>
            <a:ext cx="539750" cy="1081088"/>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70</a:t>
            </a:r>
          </a:p>
        </p:txBody>
      </p:sp>
      <p:sp>
        <p:nvSpPr>
          <p:cNvPr id="15375" name="Rectangle 15"/>
          <p:cNvSpPr>
            <a:spLocks noChangeArrowheads="1"/>
          </p:cNvSpPr>
          <p:nvPr/>
        </p:nvSpPr>
        <p:spPr bwMode="auto">
          <a:xfrm>
            <a:off x="1601788" y="4329113"/>
            <a:ext cx="539750" cy="126047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85</a:t>
            </a:r>
          </a:p>
        </p:txBody>
      </p:sp>
      <p:sp>
        <p:nvSpPr>
          <p:cNvPr id="15376" name="Rectangle 16"/>
          <p:cNvSpPr>
            <a:spLocks noChangeArrowheads="1"/>
          </p:cNvSpPr>
          <p:nvPr/>
        </p:nvSpPr>
        <p:spPr bwMode="auto">
          <a:xfrm>
            <a:off x="2141538" y="5229225"/>
            <a:ext cx="539750" cy="360363"/>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30</a:t>
            </a:r>
          </a:p>
        </p:txBody>
      </p:sp>
      <p:sp>
        <p:nvSpPr>
          <p:cNvPr id="15377" name="Rectangle 17"/>
          <p:cNvSpPr>
            <a:spLocks noChangeArrowheads="1"/>
          </p:cNvSpPr>
          <p:nvPr/>
        </p:nvSpPr>
        <p:spPr bwMode="auto">
          <a:xfrm>
            <a:off x="2681288" y="4868863"/>
            <a:ext cx="539750" cy="720725"/>
          </a:xfrm>
          <a:prstGeom prst="rect">
            <a:avLst/>
          </a:prstGeom>
          <a:solidFill>
            <a:srgbClr val="FF66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60</a:t>
            </a:r>
          </a:p>
        </p:txBody>
      </p:sp>
      <p:sp>
        <p:nvSpPr>
          <p:cNvPr id="18450" name="Line 18"/>
          <p:cNvSpPr>
            <a:spLocks noChangeShapeType="1"/>
          </p:cNvSpPr>
          <p:nvPr/>
        </p:nvSpPr>
        <p:spPr bwMode="auto">
          <a:xfrm flipV="1">
            <a:off x="1331913" y="5589588"/>
            <a:ext cx="0" cy="541337"/>
          </a:xfrm>
          <a:prstGeom prst="line">
            <a:avLst/>
          </a:prstGeom>
          <a:noFill/>
          <a:ln w="5715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9" name="Oval 19"/>
          <p:cNvSpPr>
            <a:spLocks noChangeArrowheads="1"/>
          </p:cNvSpPr>
          <p:nvPr/>
        </p:nvSpPr>
        <p:spPr bwMode="auto">
          <a:xfrm>
            <a:off x="2592388"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0" name="Oval 20"/>
          <p:cNvSpPr>
            <a:spLocks noChangeArrowheads="1"/>
          </p:cNvSpPr>
          <p:nvPr/>
        </p:nvSpPr>
        <p:spPr bwMode="auto">
          <a:xfrm>
            <a:off x="3041650" y="3159125"/>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a:t>
            </a:r>
          </a:p>
        </p:txBody>
      </p:sp>
      <p:sp>
        <p:nvSpPr>
          <p:cNvPr id="15381" name="Line 21"/>
          <p:cNvSpPr>
            <a:spLocks noChangeShapeType="1"/>
          </p:cNvSpPr>
          <p:nvPr/>
        </p:nvSpPr>
        <p:spPr bwMode="auto">
          <a:xfrm>
            <a:off x="295433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2" name="Line 22"/>
          <p:cNvSpPr>
            <a:spLocks noChangeShapeType="1"/>
          </p:cNvSpPr>
          <p:nvPr/>
        </p:nvSpPr>
        <p:spPr bwMode="auto">
          <a:xfrm flipH="1">
            <a:off x="2503488" y="2890838"/>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3" name="Oval 23"/>
          <p:cNvSpPr>
            <a:spLocks noChangeArrowheads="1"/>
          </p:cNvSpPr>
          <p:nvPr/>
        </p:nvSpPr>
        <p:spPr bwMode="auto">
          <a:xfrm>
            <a:off x="3494088"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F</a:t>
            </a:r>
          </a:p>
        </p:txBody>
      </p:sp>
      <p:sp>
        <p:nvSpPr>
          <p:cNvPr id="15384" name="Oval 24"/>
          <p:cNvSpPr>
            <a:spLocks noChangeArrowheads="1"/>
          </p:cNvSpPr>
          <p:nvPr/>
        </p:nvSpPr>
        <p:spPr bwMode="auto">
          <a:xfrm>
            <a:off x="2593975" y="397033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rPr>
              <a:t>S</a:t>
            </a:r>
          </a:p>
        </p:txBody>
      </p:sp>
      <p:sp>
        <p:nvSpPr>
          <p:cNvPr id="15385" name="Oval 25"/>
          <p:cNvSpPr>
            <a:spLocks noChangeArrowheads="1"/>
          </p:cNvSpPr>
          <p:nvPr/>
        </p:nvSpPr>
        <p:spPr bwMode="auto">
          <a:xfrm>
            <a:off x="2143125" y="3160713"/>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5386" name="Line 26"/>
          <p:cNvSpPr>
            <a:spLocks noChangeShapeType="1"/>
          </p:cNvSpPr>
          <p:nvPr/>
        </p:nvSpPr>
        <p:spPr bwMode="auto">
          <a:xfrm>
            <a:off x="340360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7" name="Line 27"/>
          <p:cNvSpPr>
            <a:spLocks noChangeShapeType="1"/>
          </p:cNvSpPr>
          <p:nvPr/>
        </p:nvSpPr>
        <p:spPr bwMode="auto">
          <a:xfrm flipH="1">
            <a:off x="2952750" y="3700463"/>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88" name="Oval 28"/>
          <p:cNvSpPr>
            <a:spLocks noChangeArrowheads="1"/>
          </p:cNvSpPr>
          <p:nvPr/>
        </p:nvSpPr>
        <p:spPr bwMode="auto">
          <a:xfrm>
            <a:off x="2141538" y="1538288"/>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b="1">
                <a:latin typeface="Times New Roman" pitchFamily="18" charset="0"/>
              </a:rPr>
              <a:t>%</a:t>
            </a:r>
          </a:p>
        </p:txBody>
      </p:sp>
      <p:sp>
        <p:nvSpPr>
          <p:cNvPr id="15389" name="Line 29"/>
          <p:cNvSpPr>
            <a:spLocks noChangeShapeType="1"/>
          </p:cNvSpPr>
          <p:nvPr/>
        </p:nvSpPr>
        <p:spPr bwMode="auto">
          <a:xfrm>
            <a:off x="250348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0" name="Line 30"/>
          <p:cNvSpPr>
            <a:spLocks noChangeShapeType="1"/>
          </p:cNvSpPr>
          <p:nvPr/>
        </p:nvSpPr>
        <p:spPr bwMode="auto">
          <a:xfrm flipH="1">
            <a:off x="2052638" y="2079625"/>
            <a:ext cx="269875"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91" name="Oval 31"/>
          <p:cNvSpPr>
            <a:spLocks noChangeArrowheads="1"/>
          </p:cNvSpPr>
          <p:nvPr/>
        </p:nvSpPr>
        <p:spPr bwMode="auto">
          <a:xfrm>
            <a:off x="1692275" y="2349500"/>
            <a:ext cx="539750" cy="53975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buClrTx/>
              <a:buSzTx/>
              <a:buFontTx/>
              <a:buNone/>
            </a:pPr>
            <a:r>
              <a:rPr lang="en-GB" sz="2400">
                <a:latin typeface="Times New Roman" pitchFamily="18" charset="0"/>
                <a:cs typeface="Arial" charset="0"/>
              </a:rPr>
              <a:t>C</a:t>
            </a:r>
            <a:endParaRPr lang="en-GB" sz="1800">
              <a:cs typeface="Arial" charset="0"/>
            </a:endParaRPr>
          </a:p>
        </p:txBody>
      </p:sp>
      <p:sp>
        <p:nvSpPr>
          <p:cNvPr id="18464" name="Text Box 32"/>
          <p:cNvSpPr txBox="1">
            <a:spLocks noChangeArrowheads="1"/>
          </p:cNvSpPr>
          <p:nvPr/>
        </p:nvSpPr>
        <p:spPr bwMode="auto">
          <a:xfrm>
            <a:off x="4572000" y="324961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-15</a:t>
            </a:r>
          </a:p>
        </p:txBody>
      </p:sp>
      <p:sp>
        <p:nvSpPr>
          <p:cNvPr id="18465" name="Text Box 33"/>
          <p:cNvSpPr txBox="1">
            <a:spLocks noChangeArrowheads="1"/>
          </p:cNvSpPr>
          <p:nvPr/>
        </p:nvSpPr>
        <p:spPr bwMode="auto">
          <a:xfrm>
            <a:off x="5202238" y="3249613"/>
            <a:ext cx="704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-3.75</a:t>
            </a:r>
          </a:p>
        </p:txBody>
      </p:sp>
      <p:sp>
        <p:nvSpPr>
          <p:cNvPr id="18466" name="Text Box 34"/>
          <p:cNvSpPr txBox="1">
            <a:spLocks noChangeArrowheads="1"/>
          </p:cNvSpPr>
          <p:nvPr/>
        </p:nvSpPr>
        <p:spPr bwMode="auto">
          <a:xfrm>
            <a:off x="6102350" y="3249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3</a:t>
            </a:r>
          </a:p>
        </p:txBody>
      </p:sp>
      <p:sp>
        <p:nvSpPr>
          <p:cNvPr id="18467" name="Text Box 35"/>
          <p:cNvSpPr txBox="1">
            <a:spLocks noChangeArrowheads="1"/>
          </p:cNvSpPr>
          <p:nvPr/>
        </p:nvSpPr>
        <p:spPr bwMode="auto">
          <a:xfrm>
            <a:off x="6732588"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4.29</a:t>
            </a:r>
          </a:p>
        </p:txBody>
      </p:sp>
      <p:sp>
        <p:nvSpPr>
          <p:cNvPr id="18468" name="Text Box 36"/>
          <p:cNvSpPr txBox="1">
            <a:spLocks noChangeArrowheads="1"/>
          </p:cNvSpPr>
          <p:nvPr/>
        </p:nvSpPr>
        <p:spPr bwMode="auto">
          <a:xfrm>
            <a:off x="7451725" y="324961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algn="l" eaLnBrk="1" hangingPunct="1">
              <a:lnSpc>
                <a:spcPct val="100000"/>
              </a:lnSpc>
              <a:spcBef>
                <a:spcPct val="0"/>
              </a:spcBef>
              <a:buClrTx/>
              <a:buSzTx/>
              <a:buFontTx/>
              <a:buNone/>
            </a:pPr>
            <a:r>
              <a:rPr lang="en-GB" sz="1800" b="1">
                <a:cs typeface="Arial" charset="0"/>
              </a:rPr>
              <a:t>1.88</a:t>
            </a:r>
          </a:p>
        </p:txBody>
      </p:sp>
      <p:sp>
        <p:nvSpPr>
          <p:cNvPr id="18469" name="Oval 37"/>
          <p:cNvSpPr>
            <a:spLocks noChangeArrowheads="1"/>
          </p:cNvSpPr>
          <p:nvPr/>
        </p:nvSpPr>
        <p:spPr bwMode="auto">
          <a:xfrm>
            <a:off x="6551613" y="3068638"/>
            <a:ext cx="900112" cy="7207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23BA0293-705A-4FBD-9548-7A295D234733}" type="datetime1">
              <a:rPr lang="en-GB" smtClean="0"/>
              <a:t>24/09/2013</a:t>
            </a:fld>
            <a:endParaRPr lang="en-GB"/>
          </a:p>
        </p:txBody>
      </p:sp>
      <p:sp>
        <p:nvSpPr>
          <p:cNvPr id="3" name="Footer Placeholder 2"/>
          <p:cNvSpPr>
            <a:spLocks noGrp="1"/>
          </p:cNvSpPr>
          <p:nvPr>
            <p:ph type="ftr" sz="quarter" idx="11"/>
          </p:nvPr>
        </p:nvSpPr>
        <p:spPr/>
        <p:txBody>
          <a:bodyPr/>
          <a:lstStyle/>
          <a:p>
            <a:r>
              <a:rPr lang="en-GB" smtClean="0"/>
              <a:t>John Woodward University of Stirling</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36</a:t>
            </a:fld>
            <a:endParaRPr lang="en-GB"/>
          </a:p>
        </p:txBody>
      </p:sp>
    </p:spTree>
    <p:extLst>
      <p:ext uri="{BB962C8B-B14F-4D97-AF65-F5344CB8AC3E}">
        <p14:creationId xmlns:p14="http://schemas.microsoft.com/office/powerpoint/2010/main" val="233420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4.04624E-7 L 0.07882 -4.04624E-7 " pathEditMode="relative" rAng="0" ptsTypes="AA">
                                      <p:cBhvr>
                                        <p:cTn id="6" dur="1000" fill="hold"/>
                                        <p:tgtEl>
                                          <p:spTgt spid="18438"/>
                                        </p:tgtEl>
                                        <p:attrNameLst>
                                          <p:attrName>ppt_x</p:attrName>
                                          <p:attrName>ppt_y</p:attrName>
                                        </p:attrNameLst>
                                      </p:cBhvr>
                                      <p:rCtr x="3941" y="0"/>
                                    </p:animMotion>
                                  </p:childTnLst>
                                </p:cTn>
                              </p:par>
                              <p:par>
                                <p:cTn id="7" presetID="3" presetClass="entr" presetSubtype="10" fill="hold" grpId="0" nodeType="withEffect">
                                  <p:stCondLst>
                                    <p:cond delay="0"/>
                                  </p:stCondLst>
                                  <p:childTnLst>
                                    <p:set>
                                      <p:cBhvr>
                                        <p:cTn id="8" dur="1" fill="hold">
                                          <p:stCondLst>
                                            <p:cond delay="0"/>
                                          </p:stCondLst>
                                        </p:cTn>
                                        <p:tgtEl>
                                          <p:spTgt spid="18464"/>
                                        </p:tgtEl>
                                        <p:attrNameLst>
                                          <p:attrName>style.visibility</p:attrName>
                                        </p:attrNameLst>
                                      </p:cBhvr>
                                      <p:to>
                                        <p:strVal val="visible"/>
                                      </p:to>
                                    </p:set>
                                    <p:animEffect transition="in" filter="blinds(horizontal)">
                                      <p:cBhvr>
                                        <p:cTn id="9" dur="500"/>
                                        <p:tgtEl>
                                          <p:spTgt spid="184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7882 -4.04624E-7 L 0.15747 -4.04624E-7 " pathEditMode="relative" rAng="0" ptsTypes="AA">
                                      <p:cBhvr>
                                        <p:cTn id="13" dur="1000" fill="hold"/>
                                        <p:tgtEl>
                                          <p:spTgt spid="18438"/>
                                        </p:tgtEl>
                                        <p:attrNameLst>
                                          <p:attrName>ppt_x</p:attrName>
                                          <p:attrName>ppt_y</p:attrName>
                                        </p:attrNameLst>
                                      </p:cBhvr>
                                      <p:rCtr x="3924" y="0"/>
                                    </p:animMotion>
                                  </p:childTnLst>
                                </p:cTn>
                              </p:par>
                              <p:par>
                                <p:cTn id="14" presetID="3" presetClass="entr" presetSubtype="10" fill="hold" grpId="0" nodeType="withEffect">
                                  <p:stCondLst>
                                    <p:cond delay="0"/>
                                  </p:stCondLst>
                                  <p:childTnLst>
                                    <p:set>
                                      <p:cBhvr>
                                        <p:cTn id="15" dur="1" fill="hold">
                                          <p:stCondLst>
                                            <p:cond delay="0"/>
                                          </p:stCondLst>
                                        </p:cTn>
                                        <p:tgtEl>
                                          <p:spTgt spid="18465"/>
                                        </p:tgtEl>
                                        <p:attrNameLst>
                                          <p:attrName>style.visibility</p:attrName>
                                        </p:attrNameLst>
                                      </p:cBhvr>
                                      <p:to>
                                        <p:strVal val="visible"/>
                                      </p:to>
                                    </p:set>
                                    <p:animEffect transition="in" filter="blinds(horizontal)">
                                      <p:cBhvr>
                                        <p:cTn id="16" dur="500"/>
                                        <p:tgtEl>
                                          <p:spTgt spid="184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2" nodeType="clickEffect">
                                  <p:stCondLst>
                                    <p:cond delay="0"/>
                                  </p:stCondLst>
                                  <p:childTnLst>
                                    <p:animMotion origin="layout" path="M 0.15747 -4.04624E-7 L 0.23629 -4.04624E-7 " pathEditMode="relative" rAng="0" ptsTypes="AA">
                                      <p:cBhvr>
                                        <p:cTn id="20" dur="1000" fill="hold"/>
                                        <p:tgtEl>
                                          <p:spTgt spid="18438"/>
                                        </p:tgtEl>
                                        <p:attrNameLst>
                                          <p:attrName>ppt_x</p:attrName>
                                          <p:attrName>ppt_y</p:attrName>
                                        </p:attrNameLst>
                                      </p:cBhvr>
                                      <p:rCtr x="3941" y="0"/>
                                    </p:animMotion>
                                  </p:childTnLst>
                                </p:cTn>
                              </p:par>
                              <p:par>
                                <p:cTn id="21" presetID="3" presetClass="entr" presetSubtype="10" fill="hold" grpId="0" nodeType="withEffect">
                                  <p:stCondLst>
                                    <p:cond delay="0"/>
                                  </p:stCondLst>
                                  <p:childTnLst>
                                    <p:set>
                                      <p:cBhvr>
                                        <p:cTn id="22" dur="1" fill="hold">
                                          <p:stCondLst>
                                            <p:cond delay="0"/>
                                          </p:stCondLst>
                                        </p:cTn>
                                        <p:tgtEl>
                                          <p:spTgt spid="18466"/>
                                        </p:tgtEl>
                                        <p:attrNameLst>
                                          <p:attrName>style.visibility</p:attrName>
                                        </p:attrNameLst>
                                      </p:cBhvr>
                                      <p:to>
                                        <p:strVal val="visible"/>
                                      </p:to>
                                    </p:set>
                                    <p:animEffect transition="in" filter="blinds(horizontal)">
                                      <p:cBhvr>
                                        <p:cTn id="23" dur="500"/>
                                        <p:tgtEl>
                                          <p:spTgt spid="18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grpId="3" nodeType="clickEffect">
                                  <p:stCondLst>
                                    <p:cond delay="0"/>
                                  </p:stCondLst>
                                  <p:childTnLst>
                                    <p:animMotion origin="layout" path="M 0.23629 -4.04624E-7 L 0.31511 -4.04624E-7 " pathEditMode="relative" rAng="0" ptsTypes="AA">
                                      <p:cBhvr>
                                        <p:cTn id="27" dur="1000" fill="hold"/>
                                        <p:tgtEl>
                                          <p:spTgt spid="18438"/>
                                        </p:tgtEl>
                                        <p:attrNameLst>
                                          <p:attrName>ppt_x</p:attrName>
                                          <p:attrName>ppt_y</p:attrName>
                                        </p:attrNameLst>
                                      </p:cBhvr>
                                      <p:rCtr x="3941" y="0"/>
                                    </p:animMotion>
                                  </p:childTnLst>
                                </p:cTn>
                              </p:par>
                              <p:par>
                                <p:cTn id="28" presetID="3" presetClass="entr" presetSubtype="10" fill="hold" grpId="0" nodeType="withEffect">
                                  <p:stCondLst>
                                    <p:cond delay="0"/>
                                  </p:stCondLst>
                                  <p:childTnLst>
                                    <p:set>
                                      <p:cBhvr>
                                        <p:cTn id="29" dur="1" fill="hold">
                                          <p:stCondLst>
                                            <p:cond delay="0"/>
                                          </p:stCondLst>
                                        </p:cTn>
                                        <p:tgtEl>
                                          <p:spTgt spid="18467"/>
                                        </p:tgtEl>
                                        <p:attrNameLst>
                                          <p:attrName>style.visibility</p:attrName>
                                        </p:attrNameLst>
                                      </p:cBhvr>
                                      <p:to>
                                        <p:strVal val="visible"/>
                                      </p:to>
                                    </p:set>
                                    <p:animEffect transition="in" filter="blinds(horizontal)">
                                      <p:cBhvr>
                                        <p:cTn id="30" dur="500"/>
                                        <p:tgtEl>
                                          <p:spTgt spid="184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8"/>
                                        </p:tgtEl>
                                        <p:attrNameLst>
                                          <p:attrName>style.visibility</p:attrName>
                                        </p:attrNameLst>
                                      </p:cBhvr>
                                      <p:to>
                                        <p:strVal val="visible"/>
                                      </p:to>
                                    </p:set>
                                    <p:animEffect transition="in" filter="blinds(horizontal)">
                                      <p:cBhvr>
                                        <p:cTn id="35" dur="500"/>
                                        <p:tgtEl>
                                          <p:spTgt spid="184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9"/>
                                        </p:tgtEl>
                                        <p:attrNameLst>
                                          <p:attrName>style.visibility</p:attrName>
                                        </p:attrNameLst>
                                      </p:cBhvr>
                                      <p:to>
                                        <p:strVal val="visible"/>
                                      </p:to>
                                    </p:set>
                                    <p:animEffect transition="in" filter="blinds(horizontal)">
                                      <p:cBhvr>
                                        <p:cTn id="40" dur="500"/>
                                        <p:tgtEl>
                                          <p:spTgt spid="184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grpId="0" nodeType="clickEffect">
                                  <p:stCondLst>
                                    <p:cond delay="0"/>
                                  </p:stCondLst>
                                  <p:childTnLst>
                                    <p:animEffect transition="out" filter="blinds(horizontal)">
                                      <p:cBhvr>
                                        <p:cTn id="44" dur="500"/>
                                        <p:tgtEl>
                                          <p:spTgt spid="18443"/>
                                        </p:tgtEl>
                                      </p:cBhvr>
                                    </p:animEffect>
                                    <p:set>
                                      <p:cBhvr>
                                        <p:cTn id="45" dur="1" fill="hold">
                                          <p:stCondLst>
                                            <p:cond delay="499"/>
                                          </p:stCondLst>
                                        </p:cTn>
                                        <p:tgtEl>
                                          <p:spTgt spid="18443"/>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18446"/>
                                        </p:tgtEl>
                                        <p:attrNameLst>
                                          <p:attrName>style.visibility</p:attrName>
                                        </p:attrNameLst>
                                      </p:cBhvr>
                                      <p:to>
                                        <p:strVal val="visible"/>
                                      </p:to>
                                    </p:set>
                                    <p:animEffect transition="in" filter="blinds(horizontal)">
                                      <p:cBhvr>
                                        <p:cTn id="48" dur="500"/>
                                        <p:tgtEl>
                                          <p:spTgt spid="18446"/>
                                        </p:tgtEl>
                                      </p:cBhvr>
                                    </p:animEffect>
                                  </p:childTnLst>
                                </p:cTn>
                              </p:par>
                              <p:par>
                                <p:cTn id="49" presetID="35" presetClass="path" presetSubtype="0" accel="50000" decel="50000" fill="hold" grpId="4" nodeType="withEffect">
                                  <p:stCondLst>
                                    <p:cond delay="0"/>
                                  </p:stCondLst>
                                  <p:childTnLst>
                                    <p:animMotion origin="layout" path="M 0.31511 -4.04624E-7 L -3.88889E-6 -4.04624E-7 " pathEditMode="relative" rAng="0" ptsTypes="AA">
                                      <p:cBhvr>
                                        <p:cTn id="50" dur="1000" fill="hold"/>
                                        <p:tgtEl>
                                          <p:spTgt spid="18438"/>
                                        </p:tgtEl>
                                        <p:attrNameLst>
                                          <p:attrName>ppt_x</p:attrName>
                                          <p:attrName>ppt_y</p:attrName>
                                        </p:attrNameLst>
                                      </p:cBhvr>
                                      <p:rCtr x="-15764" y="0"/>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grpId="0" nodeType="clickEffect">
                                  <p:stCondLst>
                                    <p:cond delay="0"/>
                                  </p:stCondLst>
                                  <p:childTnLst>
                                    <p:animMotion origin="layout" path="M 2.77778E-7 -4.04624E-7 L 0.05903 -4.04624E-7 " pathEditMode="relative" rAng="0" ptsTypes="AA">
                                      <p:cBhvr>
                                        <p:cTn id="54" dur="1000" fill="hold"/>
                                        <p:tgtEl>
                                          <p:spTgt spid="18450"/>
                                        </p:tgtEl>
                                        <p:attrNameLst>
                                          <p:attrName>ppt_x</p:attrName>
                                          <p:attrName>ppt_y</p:attrName>
                                        </p:attrNameLst>
                                      </p:cBhvr>
                                      <p:rCtr x="2951" y="0"/>
                                    </p:animMotion>
                                  </p:childTnLst>
                                </p:cTn>
                              </p:par>
                              <p:par>
                                <p:cTn id="55" presetID="3" presetClass="exit" presetSubtype="10" fill="hold" grpId="1" nodeType="withEffect">
                                  <p:stCondLst>
                                    <p:cond delay="0"/>
                                  </p:stCondLst>
                                  <p:childTnLst>
                                    <p:animEffect transition="out" filter="blinds(horizontal)">
                                      <p:cBhvr>
                                        <p:cTn id="56" dur="500"/>
                                        <p:tgtEl>
                                          <p:spTgt spid="18464"/>
                                        </p:tgtEl>
                                      </p:cBhvr>
                                    </p:animEffect>
                                    <p:set>
                                      <p:cBhvr>
                                        <p:cTn id="57" dur="1" fill="hold">
                                          <p:stCondLst>
                                            <p:cond delay="499"/>
                                          </p:stCondLst>
                                        </p:cTn>
                                        <p:tgtEl>
                                          <p:spTgt spid="18464"/>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8465"/>
                                        </p:tgtEl>
                                      </p:cBhvr>
                                    </p:animEffect>
                                    <p:set>
                                      <p:cBhvr>
                                        <p:cTn id="60" dur="1" fill="hold">
                                          <p:stCondLst>
                                            <p:cond delay="499"/>
                                          </p:stCondLst>
                                        </p:cTn>
                                        <p:tgtEl>
                                          <p:spTgt spid="18465"/>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466"/>
                                        </p:tgtEl>
                                      </p:cBhvr>
                                    </p:animEffect>
                                    <p:set>
                                      <p:cBhvr>
                                        <p:cTn id="63" dur="1" fill="hold">
                                          <p:stCondLst>
                                            <p:cond delay="499"/>
                                          </p:stCondLst>
                                        </p:cTn>
                                        <p:tgtEl>
                                          <p:spTgt spid="18466"/>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8467"/>
                                        </p:tgtEl>
                                      </p:cBhvr>
                                    </p:animEffect>
                                    <p:set>
                                      <p:cBhvr>
                                        <p:cTn id="66" dur="1" fill="hold">
                                          <p:stCondLst>
                                            <p:cond delay="499"/>
                                          </p:stCondLst>
                                        </p:cTn>
                                        <p:tgtEl>
                                          <p:spTgt spid="1846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8468"/>
                                        </p:tgtEl>
                                      </p:cBhvr>
                                    </p:animEffect>
                                    <p:set>
                                      <p:cBhvr>
                                        <p:cTn id="69" dur="1" fill="hold">
                                          <p:stCondLst>
                                            <p:cond delay="499"/>
                                          </p:stCondLst>
                                        </p:cTn>
                                        <p:tgtEl>
                                          <p:spTgt spid="1846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8469"/>
                                        </p:tgtEl>
                                      </p:cBhvr>
                                    </p:animEffect>
                                    <p:set>
                                      <p:cBhvr>
                                        <p:cTn id="72" dur="1" fill="hold">
                                          <p:stCondLst>
                                            <p:cond delay="499"/>
                                          </p:stCondLst>
                                        </p:cTn>
                                        <p:tgtEl>
                                          <p:spTgt spid="184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8" grpId="2" animBg="1"/>
      <p:bldP spid="18438" grpId="3" animBg="1"/>
      <p:bldP spid="18438" grpId="4" animBg="1"/>
      <p:bldP spid="18443" grpId="0" animBg="1"/>
      <p:bldP spid="18446" grpId="0" animBg="1"/>
      <p:bldP spid="18450" grpId="0" animBg="1"/>
      <p:bldP spid="18464" grpId="0"/>
      <p:bldP spid="18464" grpId="1"/>
      <p:bldP spid="18465" grpId="0"/>
      <p:bldP spid="18465" grpId="1"/>
      <p:bldP spid="18466" grpId="0"/>
      <p:bldP spid="18466" grpId="1"/>
      <p:bldP spid="18467" grpId="0"/>
      <p:bldP spid="18467" grpId="1"/>
      <p:bldP spid="18468" grpId="0"/>
      <p:bldP spid="18468" grpId="1"/>
      <p:bldP spid="18469" grpId="0" animBg="1"/>
      <p:bldP spid="1846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b="1" dirty="0" smtClean="0"/>
              <a:t>Robustness of Heuristics</a:t>
            </a:r>
          </a:p>
        </p:txBody>
      </p:sp>
      <p:pic>
        <p:nvPicPr>
          <p:cNvPr id="22531"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816225"/>
            <a:ext cx="658812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6"/>
          <p:cNvSpPr>
            <a:spLocks noChangeShapeType="1"/>
          </p:cNvSpPr>
          <p:nvPr/>
        </p:nvSpPr>
        <p:spPr bwMode="auto">
          <a:xfrm flipH="1">
            <a:off x="2195513" y="4616450"/>
            <a:ext cx="3563937" cy="64928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5" name="Line 9"/>
          <p:cNvSpPr>
            <a:spLocks noChangeShapeType="1"/>
          </p:cNvSpPr>
          <p:nvPr/>
        </p:nvSpPr>
        <p:spPr bwMode="auto">
          <a:xfrm>
            <a:off x="2808288" y="4581525"/>
            <a:ext cx="3816350" cy="7556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6" name="Line 10"/>
          <p:cNvSpPr>
            <a:spLocks noChangeShapeType="1"/>
          </p:cNvSpPr>
          <p:nvPr/>
        </p:nvSpPr>
        <p:spPr bwMode="auto">
          <a:xfrm>
            <a:off x="2771775" y="4616450"/>
            <a:ext cx="2195513" cy="72072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7" name="Line 11"/>
          <p:cNvSpPr>
            <a:spLocks noChangeShapeType="1"/>
          </p:cNvSpPr>
          <p:nvPr/>
        </p:nvSpPr>
        <p:spPr bwMode="auto">
          <a:xfrm flipH="1">
            <a:off x="3635375" y="4652963"/>
            <a:ext cx="2160588"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8" name="Line 12"/>
          <p:cNvSpPr>
            <a:spLocks noChangeShapeType="1"/>
          </p:cNvSpPr>
          <p:nvPr/>
        </p:nvSpPr>
        <p:spPr bwMode="auto">
          <a:xfrm flipH="1">
            <a:off x="2700338" y="3716338"/>
            <a:ext cx="1584325" cy="504825"/>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09" name="Line 13"/>
          <p:cNvSpPr>
            <a:spLocks noChangeShapeType="1"/>
          </p:cNvSpPr>
          <p:nvPr/>
        </p:nvSpPr>
        <p:spPr bwMode="auto">
          <a:xfrm flipH="1">
            <a:off x="2124075" y="3716338"/>
            <a:ext cx="2124075" cy="154940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0" name="Line 14"/>
          <p:cNvSpPr>
            <a:spLocks noChangeShapeType="1"/>
          </p:cNvSpPr>
          <p:nvPr/>
        </p:nvSpPr>
        <p:spPr bwMode="auto">
          <a:xfrm flipH="1">
            <a:off x="3563938" y="3716338"/>
            <a:ext cx="720725" cy="16208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1" name="Line 15"/>
          <p:cNvSpPr>
            <a:spLocks noChangeShapeType="1"/>
          </p:cNvSpPr>
          <p:nvPr/>
        </p:nvSpPr>
        <p:spPr bwMode="auto">
          <a:xfrm>
            <a:off x="4319588" y="3716338"/>
            <a:ext cx="2339975" cy="151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2" name="Line 16"/>
          <p:cNvSpPr>
            <a:spLocks noChangeShapeType="1"/>
          </p:cNvSpPr>
          <p:nvPr/>
        </p:nvSpPr>
        <p:spPr bwMode="auto">
          <a:xfrm>
            <a:off x="4319588" y="3716338"/>
            <a:ext cx="757237" cy="165735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3" name="Line 17"/>
          <p:cNvSpPr>
            <a:spLocks noChangeShapeType="1"/>
          </p:cNvSpPr>
          <p:nvPr/>
        </p:nvSpPr>
        <p:spPr bwMode="auto">
          <a:xfrm>
            <a:off x="4284663" y="3716338"/>
            <a:ext cx="1547812" cy="541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2" name="Line 18"/>
          <p:cNvSpPr>
            <a:spLocks noChangeShapeType="1"/>
          </p:cNvSpPr>
          <p:nvPr/>
        </p:nvSpPr>
        <p:spPr bwMode="auto">
          <a:xfrm>
            <a:off x="1871663" y="1773238"/>
            <a:ext cx="719137" cy="28733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3" name="Line 19"/>
          <p:cNvSpPr>
            <a:spLocks noChangeShapeType="1"/>
          </p:cNvSpPr>
          <p:nvPr/>
        </p:nvSpPr>
        <p:spPr bwMode="auto">
          <a:xfrm>
            <a:off x="1871663" y="2133600"/>
            <a:ext cx="684212" cy="287338"/>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44" name="Text Box 20"/>
          <p:cNvSpPr txBox="1">
            <a:spLocks noChangeArrowheads="1"/>
          </p:cNvSpPr>
          <p:nvPr/>
        </p:nvSpPr>
        <p:spPr bwMode="auto">
          <a:xfrm>
            <a:off x="2771775" y="1628775"/>
            <a:ext cx="32194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all legal results</a:t>
            </a:r>
          </a:p>
        </p:txBody>
      </p:sp>
      <p:sp>
        <p:nvSpPr>
          <p:cNvPr id="22545" name="Text Box 21"/>
          <p:cNvSpPr txBox="1">
            <a:spLocks noChangeArrowheads="1"/>
          </p:cNvSpPr>
          <p:nvPr/>
        </p:nvSpPr>
        <p:spPr bwMode="auto">
          <a:xfrm>
            <a:off x="2771775" y="2133600"/>
            <a:ext cx="398621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6pPr>
            <a:lvl7pPr marL="29718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7pPr>
            <a:lvl8pPr marL="34290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8pPr>
            <a:lvl9pPr marL="3886200" indent="-228600" algn="ctr" eaLnBrk="0" fontAlgn="base" hangingPunct="0">
              <a:lnSpc>
                <a:spcPct val="90000"/>
              </a:lnSpc>
              <a:spcBef>
                <a:spcPct val="20000"/>
              </a:spcBef>
              <a:spcAft>
                <a:spcPct val="0"/>
              </a:spcAft>
              <a:buClr>
                <a:schemeClr val="bg2"/>
              </a:buClr>
              <a:buSzPct val="75000"/>
              <a:buFont typeface="Wingdings" pitchFamily="2" charset="2"/>
              <a:buChar char="n"/>
              <a:defRPr sz="3200">
                <a:solidFill>
                  <a:schemeClr val="tx1"/>
                </a:solidFill>
                <a:latin typeface="Arial" charset="0"/>
              </a:defRPr>
            </a:lvl9pPr>
          </a:lstStyle>
          <a:p>
            <a:pPr eaLnBrk="1" hangingPunct="1">
              <a:buFont typeface="Wingdings" pitchFamily="2" charset="2"/>
              <a:buNone/>
            </a:pPr>
            <a:r>
              <a:rPr lang="en-GB"/>
              <a:t>= some illegal results</a:t>
            </a:r>
          </a:p>
        </p:txBody>
      </p:sp>
      <p:sp>
        <p:nvSpPr>
          <p:cNvPr id="29718" name="Line 22"/>
          <p:cNvSpPr>
            <a:spLocks noChangeShapeType="1"/>
          </p:cNvSpPr>
          <p:nvPr/>
        </p:nvSpPr>
        <p:spPr bwMode="auto">
          <a:xfrm>
            <a:off x="5832475" y="4652963"/>
            <a:ext cx="9001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19" name="Line 23"/>
          <p:cNvSpPr>
            <a:spLocks noChangeShapeType="1"/>
          </p:cNvSpPr>
          <p:nvPr/>
        </p:nvSpPr>
        <p:spPr bwMode="auto">
          <a:xfrm flipH="1">
            <a:off x="5111750" y="4652963"/>
            <a:ext cx="684213" cy="68421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0" name="Line 24"/>
          <p:cNvSpPr>
            <a:spLocks noChangeShapeType="1"/>
          </p:cNvSpPr>
          <p:nvPr/>
        </p:nvSpPr>
        <p:spPr bwMode="auto">
          <a:xfrm>
            <a:off x="2808288" y="4616450"/>
            <a:ext cx="9001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721" name="Line 25"/>
          <p:cNvSpPr>
            <a:spLocks noChangeShapeType="1"/>
          </p:cNvSpPr>
          <p:nvPr/>
        </p:nvSpPr>
        <p:spPr bwMode="auto">
          <a:xfrm flipH="1">
            <a:off x="2087563" y="4616450"/>
            <a:ext cx="684212" cy="684213"/>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Date Placeholder 1"/>
          <p:cNvSpPr>
            <a:spLocks noGrp="1"/>
          </p:cNvSpPr>
          <p:nvPr>
            <p:ph type="dt" sz="half" idx="10"/>
          </p:nvPr>
        </p:nvSpPr>
        <p:spPr/>
        <p:txBody>
          <a:bodyPr/>
          <a:lstStyle/>
          <a:p>
            <a:fld id="{80304E88-C288-4218-8953-66C9C2FB9EA1}" type="datetime1">
              <a:rPr lang="en-GB" smtClean="0"/>
              <a:t>24/09/2013</a:t>
            </a:fld>
            <a:endParaRPr lang="en-GB"/>
          </a:p>
        </p:txBody>
      </p:sp>
      <p:sp>
        <p:nvSpPr>
          <p:cNvPr id="3" name="Footer Placeholder 2"/>
          <p:cNvSpPr>
            <a:spLocks noGrp="1"/>
          </p:cNvSpPr>
          <p:nvPr>
            <p:ph type="ftr" sz="quarter" idx="11"/>
          </p:nvPr>
        </p:nvSpPr>
        <p:spPr/>
        <p:txBody>
          <a:bodyPr/>
          <a:lstStyle/>
          <a:p>
            <a:r>
              <a:rPr lang="en-GB" smtClean="0"/>
              <a:t>John Woodward University of Stirling</a:t>
            </a:r>
            <a:endParaRPr lang="en-GB"/>
          </a:p>
        </p:txBody>
      </p:sp>
      <p:sp>
        <p:nvSpPr>
          <p:cNvPr id="4" name="Slide Number Placeholder 3"/>
          <p:cNvSpPr>
            <a:spLocks noGrp="1"/>
          </p:cNvSpPr>
          <p:nvPr>
            <p:ph type="sldNum" sz="quarter" idx="12"/>
          </p:nvPr>
        </p:nvSpPr>
        <p:spPr/>
        <p:txBody>
          <a:bodyPr/>
          <a:lstStyle/>
          <a:p>
            <a:fld id="{068B9CB0-4C56-43B1-8FC9-F9CC48F9C60C}" type="slidenum">
              <a:rPr lang="en-GB" smtClean="0"/>
              <a:t>37</a:t>
            </a:fld>
            <a:endParaRPr lang="en-GB"/>
          </a:p>
        </p:txBody>
      </p:sp>
    </p:spTree>
    <p:extLst>
      <p:ext uri="{BB962C8B-B14F-4D97-AF65-F5344CB8AC3E}">
        <p14:creationId xmlns:p14="http://schemas.microsoft.com/office/powerpoint/2010/main" val="1478234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blinds(horizontal)">
                                      <p:cBhvr>
                                        <p:cTn id="7" dur="500"/>
                                        <p:tgtEl>
                                          <p:spTgt spid="297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11"/>
                                        </p:tgtEl>
                                        <p:attrNameLst>
                                          <p:attrName>style.visibility</p:attrName>
                                        </p:attrNameLst>
                                      </p:cBhvr>
                                      <p:to>
                                        <p:strVal val="visible"/>
                                      </p:to>
                                    </p:set>
                                    <p:animEffect transition="in" filter="blinds(horizontal)">
                                      <p:cBhvr>
                                        <p:cTn id="10" dur="500"/>
                                        <p:tgtEl>
                                          <p:spTgt spid="297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713"/>
                                        </p:tgtEl>
                                        <p:attrNameLst>
                                          <p:attrName>style.visibility</p:attrName>
                                        </p:attrNameLst>
                                      </p:cBhvr>
                                      <p:to>
                                        <p:strVal val="visible"/>
                                      </p:to>
                                    </p:set>
                                    <p:animEffect transition="in" filter="blinds(horizontal)">
                                      <p:cBhvr>
                                        <p:cTn id="13" dur="500"/>
                                        <p:tgtEl>
                                          <p:spTgt spid="297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710"/>
                                        </p:tgtEl>
                                        <p:attrNameLst>
                                          <p:attrName>style.visibility</p:attrName>
                                        </p:attrNameLst>
                                      </p:cBhvr>
                                      <p:to>
                                        <p:strVal val="visible"/>
                                      </p:to>
                                    </p:set>
                                    <p:animEffect transition="in" filter="blinds(horizontal)">
                                      <p:cBhvr>
                                        <p:cTn id="16" dur="500"/>
                                        <p:tgtEl>
                                          <p:spTgt spid="297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709"/>
                                        </p:tgtEl>
                                        <p:attrNameLst>
                                          <p:attrName>style.visibility</p:attrName>
                                        </p:attrNameLst>
                                      </p:cBhvr>
                                      <p:to>
                                        <p:strVal val="visible"/>
                                      </p:to>
                                    </p:set>
                                    <p:animEffect transition="in" filter="blinds(horizontal)">
                                      <p:cBhvr>
                                        <p:cTn id="19" dur="500"/>
                                        <p:tgtEl>
                                          <p:spTgt spid="2970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708"/>
                                        </p:tgtEl>
                                        <p:attrNameLst>
                                          <p:attrName>style.visibility</p:attrName>
                                        </p:attrNameLst>
                                      </p:cBhvr>
                                      <p:to>
                                        <p:strVal val="visible"/>
                                      </p:to>
                                    </p:set>
                                    <p:animEffect transition="in" filter="blinds(horizontal)">
                                      <p:cBhvr>
                                        <p:cTn id="22" dur="500"/>
                                        <p:tgtEl>
                                          <p:spTgt spid="29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9712"/>
                                        </p:tgtEl>
                                      </p:cBhvr>
                                    </p:animEffect>
                                    <p:set>
                                      <p:cBhvr>
                                        <p:cTn id="27" dur="1" fill="hold">
                                          <p:stCondLst>
                                            <p:cond delay="499"/>
                                          </p:stCondLst>
                                        </p:cTn>
                                        <p:tgtEl>
                                          <p:spTgt spid="29712"/>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29711"/>
                                        </p:tgtEl>
                                      </p:cBhvr>
                                    </p:animEffect>
                                    <p:set>
                                      <p:cBhvr>
                                        <p:cTn id="30" dur="1" fill="hold">
                                          <p:stCondLst>
                                            <p:cond delay="499"/>
                                          </p:stCondLst>
                                        </p:cTn>
                                        <p:tgtEl>
                                          <p:spTgt spid="2971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9713"/>
                                        </p:tgtEl>
                                      </p:cBhvr>
                                    </p:animEffect>
                                    <p:set>
                                      <p:cBhvr>
                                        <p:cTn id="33" dur="1" fill="hold">
                                          <p:stCondLst>
                                            <p:cond delay="499"/>
                                          </p:stCondLst>
                                        </p:cTn>
                                        <p:tgtEl>
                                          <p:spTgt spid="29713"/>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710"/>
                                        </p:tgtEl>
                                      </p:cBhvr>
                                    </p:animEffect>
                                    <p:set>
                                      <p:cBhvr>
                                        <p:cTn id="36" dur="1" fill="hold">
                                          <p:stCondLst>
                                            <p:cond delay="499"/>
                                          </p:stCondLst>
                                        </p:cTn>
                                        <p:tgtEl>
                                          <p:spTgt spid="29710"/>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709"/>
                                        </p:tgtEl>
                                      </p:cBhvr>
                                    </p:animEffect>
                                    <p:set>
                                      <p:cBhvr>
                                        <p:cTn id="39" dur="1" fill="hold">
                                          <p:stCondLst>
                                            <p:cond delay="499"/>
                                          </p:stCondLst>
                                        </p:cTn>
                                        <p:tgtEl>
                                          <p:spTgt spid="2970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29708"/>
                                        </p:tgtEl>
                                      </p:cBhvr>
                                    </p:animEffect>
                                    <p:set>
                                      <p:cBhvr>
                                        <p:cTn id="42" dur="1" fill="hold">
                                          <p:stCondLst>
                                            <p:cond delay="499"/>
                                          </p:stCondLst>
                                        </p:cTn>
                                        <p:tgtEl>
                                          <p:spTgt spid="297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blinds(horizontal)">
                                      <p:cBhvr>
                                        <p:cTn id="47" dur="500"/>
                                        <p:tgtEl>
                                          <p:spTgt spid="2970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9707"/>
                                        </p:tgtEl>
                                        <p:attrNameLst>
                                          <p:attrName>style.visibility</p:attrName>
                                        </p:attrNameLst>
                                      </p:cBhvr>
                                      <p:to>
                                        <p:strVal val="visible"/>
                                      </p:to>
                                    </p:set>
                                    <p:animEffect transition="in" filter="blinds(horizontal)">
                                      <p:cBhvr>
                                        <p:cTn id="50" dur="500"/>
                                        <p:tgtEl>
                                          <p:spTgt spid="297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Effect transition="in" filter="blinds(horizontal)">
                                      <p:cBhvr>
                                        <p:cTn id="53" dur="500"/>
                                        <p:tgtEl>
                                          <p:spTgt spid="297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9702"/>
                                        </p:tgtEl>
                                        <p:attrNameLst>
                                          <p:attrName>style.visibility</p:attrName>
                                        </p:attrNameLst>
                                      </p:cBhvr>
                                      <p:to>
                                        <p:strVal val="visible"/>
                                      </p:to>
                                    </p:set>
                                    <p:animEffect transition="in" filter="blinds(horizontal)">
                                      <p:cBhvr>
                                        <p:cTn id="56" dur="500"/>
                                        <p:tgtEl>
                                          <p:spTgt spid="297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9702"/>
                                        </p:tgtEl>
                                      </p:cBhvr>
                                    </p:animEffect>
                                    <p:set>
                                      <p:cBhvr>
                                        <p:cTn id="61" dur="1" fill="hold">
                                          <p:stCondLst>
                                            <p:cond delay="499"/>
                                          </p:stCondLst>
                                        </p:cTn>
                                        <p:tgtEl>
                                          <p:spTgt spid="2970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9707"/>
                                        </p:tgtEl>
                                      </p:cBhvr>
                                    </p:animEffect>
                                    <p:set>
                                      <p:cBhvr>
                                        <p:cTn id="64" dur="1" fill="hold">
                                          <p:stCondLst>
                                            <p:cond delay="499"/>
                                          </p:stCondLst>
                                        </p:cTn>
                                        <p:tgtEl>
                                          <p:spTgt spid="29707"/>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9706"/>
                                        </p:tgtEl>
                                      </p:cBhvr>
                                    </p:animEffect>
                                    <p:set>
                                      <p:cBhvr>
                                        <p:cTn id="67" dur="1" fill="hold">
                                          <p:stCondLst>
                                            <p:cond delay="499"/>
                                          </p:stCondLst>
                                        </p:cTn>
                                        <p:tgtEl>
                                          <p:spTgt spid="2970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9705"/>
                                        </p:tgtEl>
                                      </p:cBhvr>
                                    </p:animEffect>
                                    <p:set>
                                      <p:cBhvr>
                                        <p:cTn id="70" dur="1" fill="hold">
                                          <p:stCondLst>
                                            <p:cond delay="499"/>
                                          </p:stCondLst>
                                        </p:cTn>
                                        <p:tgtEl>
                                          <p:spTgt spid="29705"/>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9718"/>
                                        </p:tgtEl>
                                        <p:attrNameLst>
                                          <p:attrName>style.visibility</p:attrName>
                                        </p:attrNameLst>
                                      </p:cBhvr>
                                      <p:to>
                                        <p:strVal val="visible"/>
                                      </p:to>
                                    </p:set>
                                    <p:animEffect transition="in" filter="blinds(horizontal)">
                                      <p:cBhvr>
                                        <p:cTn id="75" dur="500"/>
                                        <p:tgtEl>
                                          <p:spTgt spid="2971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9719"/>
                                        </p:tgtEl>
                                        <p:attrNameLst>
                                          <p:attrName>style.visibility</p:attrName>
                                        </p:attrNameLst>
                                      </p:cBhvr>
                                      <p:to>
                                        <p:strVal val="visible"/>
                                      </p:to>
                                    </p:set>
                                    <p:animEffect transition="in" filter="blinds(horizontal)">
                                      <p:cBhvr>
                                        <p:cTn id="78" dur="500"/>
                                        <p:tgtEl>
                                          <p:spTgt spid="2971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720"/>
                                        </p:tgtEl>
                                        <p:attrNameLst>
                                          <p:attrName>style.visibility</p:attrName>
                                        </p:attrNameLst>
                                      </p:cBhvr>
                                      <p:to>
                                        <p:strVal val="visible"/>
                                      </p:to>
                                    </p:set>
                                    <p:animEffect transition="in" filter="blinds(horizontal)">
                                      <p:cBhvr>
                                        <p:cTn id="81" dur="500"/>
                                        <p:tgtEl>
                                          <p:spTgt spid="2972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9721"/>
                                        </p:tgtEl>
                                        <p:attrNameLst>
                                          <p:attrName>style.visibility</p:attrName>
                                        </p:attrNameLst>
                                      </p:cBhvr>
                                      <p:to>
                                        <p:strVal val="visible"/>
                                      </p:to>
                                    </p:set>
                                    <p:animEffect transition="in" filter="blinds(horizontal)">
                                      <p:cBhvr>
                                        <p:cTn id="84" dur="500"/>
                                        <p:tgtEl>
                                          <p:spTgt spid="29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P spid="29705" grpId="0" animBg="1"/>
      <p:bldP spid="29705" grpId="1" animBg="1"/>
      <p:bldP spid="29706" grpId="0" animBg="1"/>
      <p:bldP spid="29706" grpId="1" animBg="1"/>
      <p:bldP spid="29707" grpId="0" animBg="1"/>
      <p:bldP spid="29707" grpId="1" animBg="1"/>
      <p:bldP spid="29708" grpId="0" animBg="1"/>
      <p:bldP spid="29708" grpId="1" animBg="1"/>
      <p:bldP spid="29709" grpId="0" animBg="1"/>
      <p:bldP spid="29709" grpId="1" animBg="1"/>
      <p:bldP spid="29710" grpId="0" animBg="1"/>
      <p:bldP spid="29710" grpId="1" animBg="1"/>
      <p:bldP spid="29711" grpId="0" animBg="1"/>
      <p:bldP spid="29711" grpId="1" animBg="1"/>
      <p:bldP spid="29712" grpId="0" animBg="1"/>
      <p:bldP spid="29712" grpId="1" animBg="1"/>
      <p:bldP spid="29713" grpId="0" animBg="1"/>
      <p:bldP spid="29713" grpId="1" animBg="1"/>
      <p:bldP spid="29718" grpId="0" animBg="1"/>
      <p:bldP spid="29719" grpId="0" animBg="1"/>
      <p:bldP spid="29720" grpId="0" animBg="1"/>
      <p:bldP spid="297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FD9A4F6F-1219-4428-BC5E-73E55FC40E57}" type="datetime1">
              <a:rPr lang="en-GB" sz="1400" smtClean="0">
                <a:solidFill>
                  <a:schemeClr val="tx1"/>
                </a:solidFill>
              </a:rPr>
              <a:t>24/09/2013</a:t>
            </a:fld>
            <a:endParaRPr lang="en-GB" sz="1400">
              <a:solidFill>
                <a:schemeClr val="tx1"/>
              </a:solidFill>
            </a:endParaRPr>
          </a:p>
        </p:txBody>
      </p:sp>
      <p:sp>
        <p:nvSpPr>
          <p:cNvPr id="10243"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10244"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37AD101D-4642-488C-9CF4-C31253D1B12F}" type="slidenum">
              <a:rPr lang="en-GB" sz="1400">
                <a:solidFill>
                  <a:schemeClr val="tx1"/>
                </a:solidFill>
              </a:rPr>
              <a:pPr eaLnBrk="1" hangingPunct="1"/>
              <a:t>38</a:t>
            </a:fld>
            <a:endParaRPr lang="en-GB" sz="1400">
              <a:solidFill>
                <a:schemeClr val="tx1"/>
              </a:solidFill>
            </a:endParaRPr>
          </a:p>
        </p:txBody>
      </p:sp>
      <p:sp>
        <p:nvSpPr>
          <p:cNvPr id="10245" name="Rectangle 2"/>
          <p:cNvSpPr>
            <a:spLocks noGrp="1" noChangeArrowheads="1"/>
          </p:cNvSpPr>
          <p:nvPr>
            <p:ph type="title"/>
          </p:nvPr>
        </p:nvSpPr>
        <p:spPr>
          <a:xfrm>
            <a:off x="395288" y="0"/>
            <a:ext cx="8229600" cy="1143000"/>
          </a:xfrm>
        </p:spPr>
        <p:txBody>
          <a:bodyPr/>
          <a:lstStyle/>
          <a:p>
            <a:pPr eaLnBrk="1" hangingPunct="1"/>
            <a:r>
              <a:rPr lang="en-GB" b="1" dirty="0" smtClean="0"/>
              <a:t>The Best Fit Heuristic</a:t>
            </a:r>
          </a:p>
        </p:txBody>
      </p:sp>
      <p:pic>
        <p:nvPicPr>
          <p:cNvPr id="102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2738"/>
            <a:ext cx="5486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4"/>
          <p:cNvSpPr txBox="1">
            <a:spLocks noChangeArrowheads="1"/>
          </p:cNvSpPr>
          <p:nvPr/>
        </p:nvSpPr>
        <p:spPr bwMode="auto">
          <a:xfrm>
            <a:off x="468313" y="908050"/>
            <a:ext cx="81359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400">
                <a:solidFill>
                  <a:schemeClr val="tx1"/>
                </a:solidFill>
              </a:rPr>
              <a:t>Best fit = 1/(E-S). Point out features.</a:t>
            </a:r>
          </a:p>
          <a:p>
            <a:pPr algn="l" eaLnBrk="1" hangingPunct="1"/>
            <a:r>
              <a:rPr lang="en-GB" sz="2400">
                <a:solidFill>
                  <a:schemeClr val="tx1"/>
                </a:solidFill>
              </a:rPr>
              <a:t>Pieces of size S, which fit well into the space remaining E, score well.</a:t>
            </a:r>
          </a:p>
          <a:p>
            <a:pPr algn="l" eaLnBrk="1" hangingPunct="1"/>
            <a:r>
              <a:rPr lang="en-GB" sz="2400">
                <a:solidFill>
                  <a:schemeClr val="tx1"/>
                </a:solidFill>
              </a:rPr>
              <a:t>Best fit applied produces a set of points on the surface, </a:t>
            </a:r>
          </a:p>
          <a:p>
            <a:pPr algn="l" eaLnBrk="1" hangingPunct="1"/>
            <a:r>
              <a:rPr lang="en-GB" sz="2400">
                <a:solidFill>
                  <a:schemeClr val="tx1"/>
                </a:solidFill>
              </a:rPr>
              <a:t>The bin corresponding to the maximum score is picked.</a:t>
            </a:r>
          </a:p>
        </p:txBody>
      </p:sp>
      <p:sp>
        <p:nvSpPr>
          <p:cNvPr id="10248" name="Text Box 5"/>
          <p:cNvSpPr txBox="1">
            <a:spLocks noChangeArrowheads="1"/>
          </p:cNvSpPr>
          <p:nvPr/>
        </p:nvSpPr>
        <p:spPr bwMode="auto">
          <a:xfrm>
            <a:off x="5724525"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Piece size</a:t>
            </a:r>
          </a:p>
        </p:txBody>
      </p:sp>
      <p:sp>
        <p:nvSpPr>
          <p:cNvPr id="10249" name="Text Box 6"/>
          <p:cNvSpPr txBox="1">
            <a:spLocks noChangeArrowheads="1"/>
          </p:cNvSpPr>
          <p:nvPr/>
        </p:nvSpPr>
        <p:spPr bwMode="auto">
          <a:xfrm>
            <a:off x="2268538" y="6165850"/>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emptiness</a:t>
            </a:r>
          </a:p>
        </p:txBody>
      </p:sp>
    </p:spTree>
    <p:extLst>
      <p:ext uri="{BB962C8B-B14F-4D97-AF65-F5344CB8AC3E}">
        <p14:creationId xmlns:p14="http://schemas.microsoft.com/office/powerpoint/2010/main" val="3686734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3F7525C-4F4D-448A-A0DE-FC2335E99A58}" type="datetime1">
              <a:rPr lang="en-GB" sz="1400" smtClean="0">
                <a:solidFill>
                  <a:schemeClr val="tx1"/>
                </a:solidFill>
              </a:rPr>
              <a:t>24/09/2013</a:t>
            </a:fld>
            <a:endParaRPr lang="en-GB" sz="1400">
              <a:solidFill>
                <a:schemeClr val="tx1"/>
              </a:solidFill>
            </a:endParaRPr>
          </a:p>
        </p:txBody>
      </p:sp>
      <p:sp>
        <p:nvSpPr>
          <p:cNvPr id="11267"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11268"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62F56BD4-73C2-476D-8E03-187B095C6845}" type="slidenum">
              <a:rPr lang="en-GB" sz="1400">
                <a:solidFill>
                  <a:schemeClr val="tx1"/>
                </a:solidFill>
              </a:rPr>
              <a:pPr eaLnBrk="1" hangingPunct="1"/>
              <a:t>39</a:t>
            </a:fld>
            <a:endParaRPr lang="en-GB" sz="1400">
              <a:solidFill>
                <a:schemeClr val="tx1"/>
              </a:solidFill>
            </a:endParaRPr>
          </a:p>
        </p:txBody>
      </p:sp>
      <p:sp>
        <p:nvSpPr>
          <p:cNvPr id="11269" name="Rectangle 2"/>
          <p:cNvSpPr>
            <a:spLocks noGrp="1" noChangeArrowheads="1"/>
          </p:cNvSpPr>
          <p:nvPr>
            <p:ph type="title"/>
          </p:nvPr>
        </p:nvSpPr>
        <p:spPr>
          <a:xfrm>
            <a:off x="395288" y="0"/>
            <a:ext cx="8229600" cy="1143000"/>
          </a:xfrm>
        </p:spPr>
        <p:txBody>
          <a:bodyPr/>
          <a:lstStyle/>
          <a:p>
            <a:pPr eaLnBrk="1" hangingPunct="1"/>
            <a:r>
              <a:rPr lang="en-GB" b="1" dirty="0" smtClean="0"/>
              <a:t>Our best heuristic.</a:t>
            </a:r>
          </a:p>
        </p:txBody>
      </p:sp>
      <p:pic>
        <p:nvPicPr>
          <p:cNvPr id="1127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908050"/>
            <a:ext cx="6842125"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Text Box 4"/>
          <p:cNvSpPr txBox="1">
            <a:spLocks noChangeArrowheads="1"/>
          </p:cNvSpPr>
          <p:nvPr/>
        </p:nvSpPr>
        <p:spPr bwMode="auto">
          <a:xfrm>
            <a:off x="1619250" y="5445125"/>
            <a:ext cx="545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1800">
                <a:solidFill>
                  <a:schemeClr val="tx1"/>
                </a:solidFill>
              </a:rPr>
              <a:t>Similar shape to best fit – but curls up in one corner.</a:t>
            </a:r>
          </a:p>
          <a:p>
            <a:pPr algn="l" eaLnBrk="1" hangingPunct="1"/>
            <a:r>
              <a:rPr lang="en-GB" sz="1800">
                <a:solidFill>
                  <a:schemeClr val="tx1"/>
                </a:solidFill>
              </a:rPr>
              <a:t>Note that this is rotated, relative to previous slide. </a:t>
            </a:r>
          </a:p>
          <a:p>
            <a:pPr algn="l" eaLnBrk="1" hangingPunct="1"/>
            <a:endParaRPr lang="en-GB" sz="1800">
              <a:solidFill>
                <a:schemeClr val="tx1"/>
              </a:solidFill>
            </a:endParaRPr>
          </a:p>
        </p:txBody>
      </p:sp>
    </p:spTree>
    <p:extLst>
      <p:ext uri="{BB962C8B-B14F-4D97-AF65-F5344CB8AC3E}">
        <p14:creationId xmlns:p14="http://schemas.microsoft.com/office/powerpoint/2010/main" val="2657440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 y="0"/>
            <a:ext cx="8856984" cy="1143000"/>
          </a:xfrm>
        </p:spPr>
        <p:txBody>
          <a:bodyPr>
            <a:normAutofit/>
          </a:bodyPr>
          <a:lstStyle/>
          <a:p>
            <a:r>
              <a:rPr lang="en-US" b="1" dirty="0" smtClean="0"/>
              <a:t>Generate and Test (Search) Examples</a:t>
            </a:r>
            <a:endParaRPr lang="en-US" b="1" dirty="0"/>
          </a:p>
        </p:txBody>
      </p:sp>
      <p:sp>
        <p:nvSpPr>
          <p:cNvPr id="3" name="Content Placeholder 2"/>
          <p:cNvSpPr>
            <a:spLocks noGrp="1"/>
          </p:cNvSpPr>
          <p:nvPr>
            <p:ph idx="1"/>
          </p:nvPr>
        </p:nvSpPr>
        <p:spPr>
          <a:xfrm>
            <a:off x="2828391" y="993744"/>
            <a:ext cx="6315609" cy="3629000"/>
          </a:xfrm>
        </p:spPr>
        <p:txBody>
          <a:bodyPr>
            <a:normAutofit fontScale="92500" lnSpcReduction="10000"/>
          </a:bodyPr>
          <a:lstStyle/>
          <a:p>
            <a:r>
              <a:rPr lang="en-US" dirty="0" smtClean="0"/>
              <a:t>Manufacturing e.g. cars</a:t>
            </a:r>
          </a:p>
          <a:p>
            <a:r>
              <a:rPr lang="en-US" dirty="0" smtClean="0"/>
              <a:t>Evolution “survival of the fittest” </a:t>
            </a:r>
          </a:p>
          <a:p>
            <a:r>
              <a:rPr lang="en-US" dirty="0" smtClean="0"/>
              <a:t>“The </a:t>
            </a:r>
            <a:r>
              <a:rPr lang="en-US" dirty="0"/>
              <a:t>best way to have a good </a:t>
            </a:r>
            <a:r>
              <a:rPr lang="en-US" dirty="0" smtClean="0"/>
              <a:t>idea </a:t>
            </a:r>
            <a:r>
              <a:rPr lang="en-US" dirty="0"/>
              <a:t>is to have lots of </a:t>
            </a:r>
            <a:r>
              <a:rPr lang="en-US" dirty="0" smtClean="0"/>
              <a:t>ideas” (Pauling).</a:t>
            </a:r>
          </a:p>
          <a:p>
            <a:r>
              <a:rPr lang="en-US" dirty="0" smtClean="0"/>
              <a:t>Computer </a:t>
            </a:r>
            <a:r>
              <a:rPr lang="en-US" dirty="0"/>
              <a:t>code (</a:t>
            </a:r>
            <a:r>
              <a:rPr lang="en-US" dirty="0" err="1"/>
              <a:t>bugs+specs</a:t>
            </a:r>
            <a:r>
              <a:rPr lang="en-US" dirty="0"/>
              <a:t>),  </a:t>
            </a:r>
            <a:r>
              <a:rPr lang="en-US" dirty="0" smtClean="0"/>
              <a:t>Medicines</a:t>
            </a:r>
            <a:endParaRPr lang="en-US" dirty="0"/>
          </a:p>
          <a:p>
            <a:r>
              <a:rPr lang="en-US" dirty="0"/>
              <a:t>Scientific </a:t>
            </a:r>
            <a:r>
              <a:rPr lang="en-US" dirty="0" smtClean="0"/>
              <a:t>Hypotheses, Proofs, … </a:t>
            </a:r>
            <a:endParaRPr lang="en-US" dirty="0"/>
          </a:p>
        </p:txBody>
      </p:sp>
      <p:pic>
        <p:nvPicPr>
          <p:cNvPr id="4" name="Picture 3" descr="unknown"/>
          <p:cNvPicPr>
            <a:picLocks noChangeAspect="1"/>
          </p:cNvPicPr>
          <p:nvPr/>
        </p:nvPicPr>
        <p:blipFill>
          <a:blip r:embed="rId3" cstate="print"/>
          <a:stretch>
            <a:fillRect/>
          </a:stretch>
        </p:blipFill>
        <p:spPr>
          <a:xfrm>
            <a:off x="526480" y="4365104"/>
            <a:ext cx="2466975" cy="1847850"/>
          </a:xfrm>
          <a:prstGeom prst="rect">
            <a:avLst/>
          </a:prstGeom>
        </p:spPr>
      </p:pic>
      <p:pic>
        <p:nvPicPr>
          <p:cNvPr id="5" name="Picture 4" descr="ant2.JPG"/>
          <p:cNvPicPr>
            <a:picLocks noChangeAspect="1"/>
          </p:cNvPicPr>
          <p:nvPr/>
        </p:nvPicPr>
        <p:blipFill>
          <a:blip r:embed="rId4" cstate="print"/>
          <a:stretch>
            <a:fillRect/>
          </a:stretch>
        </p:blipFill>
        <p:spPr>
          <a:xfrm>
            <a:off x="3618544" y="4241279"/>
            <a:ext cx="2162175" cy="2095500"/>
          </a:xfrm>
          <a:prstGeom prst="rect">
            <a:avLst/>
          </a:prstGeom>
        </p:spPr>
      </p:pic>
      <p:pic>
        <p:nvPicPr>
          <p:cNvPr id="6" name="Picture 5" descr="images.jpg"/>
          <p:cNvPicPr>
            <a:picLocks noChangeAspect="1"/>
          </p:cNvPicPr>
          <p:nvPr/>
        </p:nvPicPr>
        <p:blipFill>
          <a:blip r:embed="rId5" cstate="print"/>
          <a:stretch>
            <a:fillRect/>
          </a:stretch>
        </p:blipFill>
        <p:spPr>
          <a:xfrm>
            <a:off x="6300192" y="4203179"/>
            <a:ext cx="2143125" cy="2133600"/>
          </a:xfrm>
          <a:prstGeom prst="rect">
            <a:avLst/>
          </a:prstGeom>
        </p:spPr>
      </p:pic>
      <p:sp>
        <p:nvSpPr>
          <p:cNvPr id="8" name="Slide Number Placeholder 7"/>
          <p:cNvSpPr>
            <a:spLocks noGrp="1"/>
          </p:cNvSpPr>
          <p:nvPr>
            <p:ph type="sldNum" sz="quarter" idx="12"/>
          </p:nvPr>
        </p:nvSpPr>
        <p:spPr/>
        <p:txBody>
          <a:bodyPr/>
          <a:lstStyle/>
          <a:p>
            <a:fld id="{BEE562B9-8021-4B34-B017-26AE35830FF8}" type="slidenum">
              <a:rPr lang="en-US" smtClean="0"/>
              <a:pPr/>
              <a:t>4</a:t>
            </a:fld>
            <a:endParaRPr lang="en-US"/>
          </a:p>
        </p:txBody>
      </p:sp>
      <p:sp>
        <p:nvSpPr>
          <p:cNvPr id="9" name="Footer Placeholder 8"/>
          <p:cNvSpPr>
            <a:spLocks noGrp="1"/>
          </p:cNvSpPr>
          <p:nvPr>
            <p:ph type="ftr" sz="quarter" idx="11"/>
          </p:nvPr>
        </p:nvSpPr>
        <p:spPr/>
        <p:txBody>
          <a:bodyPr/>
          <a:lstStyle/>
          <a:p>
            <a:r>
              <a:rPr lang="en-GB" smtClean="0"/>
              <a:t>John Woodward University of Stirling</a:t>
            </a:r>
            <a:endParaRPr lang="en-US"/>
          </a:p>
        </p:txBody>
      </p:sp>
      <p:grpSp>
        <p:nvGrpSpPr>
          <p:cNvPr id="7" name="Group 6"/>
          <p:cNvGrpSpPr/>
          <p:nvPr/>
        </p:nvGrpSpPr>
        <p:grpSpPr>
          <a:xfrm>
            <a:off x="491535" y="993744"/>
            <a:ext cx="2034889" cy="3075954"/>
            <a:chOff x="6276442" y="834065"/>
            <a:chExt cx="2034889" cy="3075954"/>
          </a:xfrm>
        </p:grpSpPr>
        <p:grpSp>
          <p:nvGrpSpPr>
            <p:cNvPr id="10" name="Group 9"/>
            <p:cNvGrpSpPr/>
            <p:nvPr/>
          </p:nvGrpSpPr>
          <p:grpSpPr>
            <a:xfrm>
              <a:off x="6388497" y="2013385"/>
              <a:ext cx="1922834" cy="1896634"/>
              <a:chOff x="5804106" y="2265838"/>
              <a:chExt cx="1922834" cy="1896634"/>
            </a:xfrm>
          </p:grpSpPr>
          <p:sp>
            <p:nvSpPr>
              <p:cNvPr id="11" name="TextBox 10"/>
              <p:cNvSpPr txBox="1"/>
              <p:nvPr/>
            </p:nvSpPr>
            <p:spPr>
              <a:xfrm>
                <a:off x="5868144" y="3516141"/>
                <a:ext cx="1728192" cy="646331"/>
              </a:xfrm>
              <a:prstGeom prst="rect">
                <a:avLst/>
              </a:prstGeom>
              <a:noFill/>
              <a:ln>
                <a:solidFill>
                  <a:schemeClr val="accent1">
                    <a:shade val="50000"/>
                  </a:schemeClr>
                </a:solidFill>
              </a:ln>
            </p:spPr>
            <p:txBody>
              <a:bodyPr wrap="square" rtlCol="0">
                <a:spAutoFit/>
              </a:bodyPr>
              <a:lstStyle/>
              <a:p>
                <a:r>
                  <a:rPr lang="en-US" sz="3600" dirty="0" smtClean="0"/>
                  <a:t>Test</a:t>
                </a:r>
              </a:p>
            </p:txBody>
          </p:sp>
          <p:sp>
            <p:nvSpPr>
              <p:cNvPr id="12" name="TextBox 11"/>
              <p:cNvSpPr txBox="1"/>
              <p:nvPr/>
            </p:nvSpPr>
            <p:spPr>
              <a:xfrm>
                <a:off x="5804106" y="2265838"/>
                <a:ext cx="1922834" cy="646331"/>
              </a:xfrm>
              <a:prstGeom prst="rect">
                <a:avLst/>
              </a:prstGeom>
              <a:noFill/>
              <a:ln>
                <a:solidFill>
                  <a:schemeClr val="accent1">
                    <a:shade val="50000"/>
                  </a:schemeClr>
                </a:solidFill>
              </a:ln>
            </p:spPr>
            <p:txBody>
              <a:bodyPr wrap="none" rtlCol="0">
                <a:spAutoFit/>
              </a:bodyPr>
              <a:lstStyle/>
              <a:p>
                <a:r>
                  <a:rPr lang="en-US" sz="3600" dirty="0" smtClean="0"/>
                  <a:t>Generate</a:t>
                </a:r>
              </a:p>
            </p:txBody>
          </p:sp>
          <p:sp>
            <p:nvSpPr>
              <p:cNvPr id="13" name="Down Arrow 12"/>
              <p:cNvSpPr/>
              <p:nvPr/>
            </p:nvSpPr>
            <p:spPr>
              <a:xfrm>
                <a:off x="7032585" y="2940077"/>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V="1">
                <a:off x="6209514" y="2940077"/>
                <a:ext cx="5124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276442" y="834065"/>
              <a:ext cx="2030043" cy="1200329"/>
            </a:xfrm>
            <a:prstGeom prst="rect">
              <a:avLst/>
            </a:prstGeom>
            <a:noFill/>
          </p:spPr>
          <p:txBody>
            <a:bodyPr wrap="none" rtlCol="0">
              <a:spAutoFit/>
            </a:bodyPr>
            <a:lstStyle/>
            <a:p>
              <a:r>
                <a:rPr lang="en-GB" sz="2400" b="1" dirty="0" smtClean="0"/>
                <a:t>Feedback loop</a:t>
              </a:r>
            </a:p>
            <a:p>
              <a:r>
                <a:rPr lang="en-GB" sz="2400" b="1" dirty="0" smtClean="0">
                  <a:solidFill>
                    <a:srgbClr val="FF0000"/>
                  </a:solidFill>
                </a:rPr>
                <a:t>Humans</a:t>
              </a:r>
            </a:p>
            <a:p>
              <a:r>
                <a:rPr lang="en-GB" sz="2400" b="1" dirty="0" smtClean="0">
                  <a:solidFill>
                    <a:srgbClr val="00B050"/>
                  </a:solidFill>
                </a:rPr>
                <a:t>Computers</a:t>
              </a:r>
              <a:endParaRPr lang="en-GB" sz="2400" b="1" dirty="0">
                <a:solidFill>
                  <a:srgbClr val="00B050"/>
                </a:solidFill>
              </a:endParaRPr>
            </a:p>
          </p:txBody>
        </p:sp>
      </p:grpSp>
      <p:sp>
        <p:nvSpPr>
          <p:cNvPr id="16" name="Date Placeholder 15"/>
          <p:cNvSpPr>
            <a:spLocks noGrp="1"/>
          </p:cNvSpPr>
          <p:nvPr>
            <p:ph type="dt" sz="half" idx="10"/>
          </p:nvPr>
        </p:nvSpPr>
        <p:spPr/>
        <p:txBody>
          <a:bodyPr/>
          <a:lstStyle/>
          <a:p>
            <a:fld id="{012870B0-7B4A-49DD-B4C8-AC17D57867A0}" type="datetime1">
              <a:rPr lang="en-GB" smtClean="0"/>
              <a:t>24/09/2013</a:t>
            </a:fld>
            <a:endParaRPr lang="en-GB"/>
          </a:p>
        </p:txBody>
      </p:sp>
    </p:spTree>
    <p:extLst>
      <p:ext uri="{BB962C8B-B14F-4D97-AF65-F5344CB8AC3E}">
        <p14:creationId xmlns:p14="http://schemas.microsoft.com/office/powerpoint/2010/main" val="212166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7F64277D-DEBA-4B41-AA5E-E0F62F80C2E8}" type="datetime1">
              <a:rPr lang="en-GB" sz="1400" smtClean="0">
                <a:solidFill>
                  <a:schemeClr val="tx1"/>
                </a:solidFill>
              </a:rPr>
              <a:t>24/09/2013</a:t>
            </a:fld>
            <a:endParaRPr lang="en-GB" sz="1400">
              <a:solidFill>
                <a:schemeClr val="tx1"/>
              </a:solidFill>
            </a:endParaRPr>
          </a:p>
        </p:txBody>
      </p:sp>
      <p:sp>
        <p:nvSpPr>
          <p:cNvPr id="13315"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13316"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2595187A-C550-4199-8202-48F0438600D7}" type="slidenum">
              <a:rPr lang="en-GB" sz="1400">
                <a:solidFill>
                  <a:schemeClr val="tx1"/>
                </a:solidFill>
              </a:rPr>
              <a:pPr eaLnBrk="1" hangingPunct="1"/>
              <a:t>40</a:t>
            </a:fld>
            <a:endParaRPr lang="en-GB" sz="1400">
              <a:solidFill>
                <a:schemeClr val="tx1"/>
              </a:solidFill>
            </a:endParaRPr>
          </a:p>
        </p:txBody>
      </p:sp>
      <p:sp>
        <p:nvSpPr>
          <p:cNvPr id="13317"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3318" name="Rectangle 3"/>
          <p:cNvSpPr>
            <a:spLocks noGrp="1" noChangeArrowheads="1"/>
          </p:cNvSpPr>
          <p:nvPr>
            <p:ph type="body" idx="1"/>
          </p:nvPr>
        </p:nvSpPr>
        <p:spPr>
          <a:xfrm>
            <a:off x="323850" y="4784725"/>
            <a:ext cx="8229600" cy="2073275"/>
          </a:xfrm>
        </p:spPr>
        <p:txBody>
          <a:bodyPr/>
          <a:lstStyle/>
          <a:p>
            <a:pPr eaLnBrk="1" hangingPunct="1"/>
            <a:r>
              <a:rPr lang="en-GB" sz="2400" smtClean="0"/>
              <a:t>Averaged over 30 heuristics over 20 problem instances</a:t>
            </a:r>
          </a:p>
          <a:p>
            <a:pPr eaLnBrk="1" hangingPunct="1"/>
            <a:r>
              <a:rPr lang="en-GB" sz="2400" smtClean="0"/>
              <a:t>Performance does not deteriorate</a:t>
            </a:r>
          </a:p>
          <a:p>
            <a:pPr eaLnBrk="1" hangingPunct="1"/>
            <a:r>
              <a:rPr lang="en-GB" sz="2400" smtClean="0"/>
              <a:t>The larger the training problem size, the better the bins are packed</a:t>
            </a:r>
            <a:r>
              <a:rPr lang="en-GB" smtClean="0"/>
              <a:t>.</a:t>
            </a:r>
          </a:p>
        </p:txBody>
      </p:sp>
      <p:pic>
        <p:nvPicPr>
          <p:cNvPr id="133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5"/>
          <p:cNvSpPr txBox="1">
            <a:spLocks noChangeArrowheads="1"/>
          </p:cNvSpPr>
          <p:nvPr/>
        </p:nvSpPr>
        <p:spPr bwMode="auto">
          <a:xfrm>
            <a:off x="323850" y="1628775"/>
            <a:ext cx="1408113"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3321" name="Text Box 6"/>
          <p:cNvSpPr txBox="1">
            <a:spLocks noChangeArrowheads="1"/>
          </p:cNvSpPr>
          <p:nvPr/>
        </p:nvSpPr>
        <p:spPr bwMode="auto">
          <a:xfrm>
            <a:off x="6156325" y="4005263"/>
            <a:ext cx="21732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l" eaLnBrk="1" hangingPunct="1"/>
            <a:r>
              <a:rPr lang="en-GB" sz="2000"/>
              <a:t>Number of pieces</a:t>
            </a:r>
          </a:p>
          <a:p>
            <a:pPr algn="l" eaLnBrk="1" hangingPunct="1"/>
            <a:r>
              <a:rPr lang="en-GB" sz="2000"/>
              <a:t>packed so far.</a:t>
            </a:r>
          </a:p>
        </p:txBody>
      </p:sp>
    </p:spTree>
    <p:extLst>
      <p:ext uri="{BB962C8B-B14F-4D97-AF65-F5344CB8AC3E}">
        <p14:creationId xmlns:p14="http://schemas.microsoft.com/office/powerpoint/2010/main" val="262888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19E74D36-0607-48EF-949C-3C3A7230EF71}" type="datetime1">
              <a:rPr lang="en-GB" sz="1400" smtClean="0">
                <a:solidFill>
                  <a:schemeClr val="tx1"/>
                </a:solidFill>
              </a:rPr>
              <a:t>24/09/2013</a:t>
            </a:fld>
            <a:endParaRPr lang="en-GB" sz="1400">
              <a:solidFill>
                <a:schemeClr val="tx1"/>
              </a:solidFill>
            </a:endParaRPr>
          </a:p>
        </p:txBody>
      </p:sp>
      <p:sp>
        <p:nvSpPr>
          <p:cNvPr id="14339" name="Footer Placeholder 4"/>
          <p:cNvSpPr>
            <a:spLocks noGrp="1"/>
          </p:cNvSpPr>
          <p:nvPr>
            <p:ph type="ftr" sz="quarter" idx="11"/>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1400" smtClean="0">
                <a:solidFill>
                  <a:schemeClr val="tx1"/>
                </a:solidFill>
              </a:rPr>
              <a:t>John Woodward University of Stirling</a:t>
            </a:r>
            <a:endParaRPr lang="en-GB" sz="1400">
              <a:solidFill>
                <a:schemeClr val="tx1"/>
              </a:solidFill>
            </a:endParaRPr>
          </a:p>
        </p:txBody>
      </p:sp>
      <p:sp>
        <p:nvSpPr>
          <p:cNvPr id="14340" name="Slide Number Placeholder 5"/>
          <p:cNvSpPr>
            <a:spLocks noGrp="1"/>
          </p:cNvSpPr>
          <p:nvPr>
            <p:ph type="sldNum" sz="quarter" idx="12"/>
          </p:nvPr>
        </p:nvSpPr>
        <p:spPr>
          <a:noFill/>
        </p:spPr>
        <p:txBody>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fld id="{0694C9FA-5373-4A00-98E7-5572A92B1C3F}" type="slidenum">
              <a:rPr lang="en-GB" sz="1400">
                <a:solidFill>
                  <a:schemeClr val="tx1"/>
                </a:solidFill>
              </a:rPr>
              <a:pPr eaLnBrk="1" hangingPunct="1"/>
              <a:t>41</a:t>
            </a:fld>
            <a:endParaRPr lang="en-GB" sz="1400">
              <a:solidFill>
                <a:schemeClr val="tx1"/>
              </a:solidFill>
            </a:endParaRPr>
          </a:p>
        </p:txBody>
      </p:sp>
      <p:sp>
        <p:nvSpPr>
          <p:cNvPr id="14341" name="Rectangle 2"/>
          <p:cNvSpPr>
            <a:spLocks noGrp="1" noChangeArrowheads="1"/>
          </p:cNvSpPr>
          <p:nvPr>
            <p:ph type="title"/>
          </p:nvPr>
        </p:nvSpPr>
        <p:spPr>
          <a:xfrm>
            <a:off x="468313" y="0"/>
            <a:ext cx="8229600" cy="1143000"/>
          </a:xfrm>
        </p:spPr>
        <p:txBody>
          <a:bodyPr/>
          <a:lstStyle/>
          <a:p>
            <a:pPr eaLnBrk="1" hangingPunct="1"/>
            <a:r>
              <a:rPr lang="en-GB" b="1" dirty="0" smtClean="0"/>
              <a:t>Compared with Best Fit</a:t>
            </a:r>
          </a:p>
        </p:txBody>
      </p:sp>
      <p:sp>
        <p:nvSpPr>
          <p:cNvPr id="14342" name="Rectangle 3"/>
          <p:cNvSpPr>
            <a:spLocks noGrp="1" noChangeArrowheads="1"/>
          </p:cNvSpPr>
          <p:nvPr>
            <p:ph type="body" idx="1"/>
          </p:nvPr>
        </p:nvSpPr>
        <p:spPr>
          <a:xfrm>
            <a:off x="323850" y="4724400"/>
            <a:ext cx="8229600" cy="1873250"/>
          </a:xfrm>
        </p:spPr>
        <p:txBody>
          <a:bodyPr/>
          <a:lstStyle/>
          <a:p>
            <a:pPr eaLnBrk="1" hangingPunct="1">
              <a:lnSpc>
                <a:spcPct val="80000"/>
              </a:lnSpc>
            </a:pPr>
            <a:r>
              <a:rPr lang="en-GB" sz="1800" smtClean="0"/>
              <a:t>The heuristic seems to learn the number of pieces in the problem</a:t>
            </a:r>
          </a:p>
          <a:p>
            <a:pPr eaLnBrk="1" hangingPunct="1">
              <a:lnSpc>
                <a:spcPct val="80000"/>
              </a:lnSpc>
            </a:pPr>
            <a:r>
              <a:rPr lang="en-GB" sz="1800" smtClean="0"/>
              <a:t>Analogy with sprinters running a race – accelerate towards end of race.</a:t>
            </a:r>
          </a:p>
          <a:p>
            <a:pPr eaLnBrk="1" hangingPunct="1">
              <a:lnSpc>
                <a:spcPct val="80000"/>
              </a:lnSpc>
            </a:pPr>
            <a:r>
              <a:rPr lang="en-GB" sz="1800" smtClean="0"/>
              <a:t>The “break even point” is approximately half of the size of the training problem size</a:t>
            </a:r>
          </a:p>
          <a:p>
            <a:pPr eaLnBrk="1" hangingPunct="1">
              <a:lnSpc>
                <a:spcPct val="80000"/>
              </a:lnSpc>
            </a:pPr>
            <a:r>
              <a:rPr lang="en-GB" sz="1800" smtClean="0"/>
              <a:t>If there is a gap of size 30 and a piece of size 20, it would be better to wait for a better piece to come along later – about 10 items (similar effect at upper bound?).</a:t>
            </a:r>
          </a:p>
        </p:txBody>
      </p:sp>
      <p:pic>
        <p:nvPicPr>
          <p:cNvPr id="143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08050"/>
            <a:ext cx="5486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611188" y="2636838"/>
            <a:ext cx="1408112"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000"/>
              <a:t>Amount </a:t>
            </a:r>
          </a:p>
          <a:p>
            <a:pPr eaLnBrk="1" hangingPunct="1"/>
            <a:r>
              <a:rPr lang="en-GB" sz="2000"/>
              <a:t>evolved </a:t>
            </a:r>
          </a:p>
          <a:p>
            <a:pPr eaLnBrk="1" hangingPunct="1"/>
            <a:r>
              <a:rPr lang="en-GB" sz="2000"/>
              <a:t>heuristics </a:t>
            </a:r>
          </a:p>
          <a:p>
            <a:pPr eaLnBrk="1" hangingPunct="1"/>
            <a:r>
              <a:rPr lang="en-GB" sz="2000"/>
              <a:t>beat </a:t>
            </a:r>
          </a:p>
          <a:p>
            <a:pPr eaLnBrk="1" hangingPunct="1"/>
            <a:r>
              <a:rPr lang="en-GB" sz="2000"/>
              <a:t>best fit by. </a:t>
            </a:r>
          </a:p>
        </p:txBody>
      </p:sp>
      <p:sp>
        <p:nvSpPr>
          <p:cNvPr id="14345" name="Text Box 6"/>
          <p:cNvSpPr txBox="1">
            <a:spLocks noChangeArrowheads="1"/>
          </p:cNvSpPr>
          <p:nvPr/>
        </p:nvSpPr>
        <p:spPr bwMode="auto">
          <a:xfrm>
            <a:off x="2517775" y="1557338"/>
            <a:ext cx="17605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en-GB" sz="2400"/>
              <a:t>Zoom in</a:t>
            </a:r>
          </a:p>
          <a:p>
            <a:pPr eaLnBrk="1" hangingPunct="1"/>
            <a:r>
              <a:rPr lang="en-GB" sz="2400"/>
              <a:t>of previous </a:t>
            </a:r>
          </a:p>
          <a:p>
            <a:pPr eaLnBrk="1" hangingPunct="1"/>
            <a:r>
              <a:rPr lang="en-GB" sz="2400"/>
              <a:t>slide</a:t>
            </a:r>
          </a:p>
        </p:txBody>
      </p:sp>
    </p:spTree>
    <p:extLst>
      <p:ext uri="{BB962C8B-B14F-4D97-AF65-F5344CB8AC3E}">
        <p14:creationId xmlns:p14="http://schemas.microsoft.com/office/powerpoint/2010/main" val="4113799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 Brief History (Example Applications)</a:t>
            </a:r>
            <a:endParaRPr lang="en-GB" b="1" dirty="0"/>
          </a:p>
        </p:txBody>
      </p:sp>
      <p:sp>
        <p:nvSpPr>
          <p:cNvPr id="3" name="Content Placeholder 2"/>
          <p:cNvSpPr>
            <a:spLocks noGrp="1"/>
          </p:cNvSpPr>
          <p:nvPr>
            <p:ph idx="1"/>
          </p:nvPr>
        </p:nvSpPr>
        <p:spPr>
          <a:xfrm>
            <a:off x="457200" y="1600200"/>
            <a:ext cx="8229600" cy="4997152"/>
          </a:xfrm>
        </p:spPr>
        <p:txBody>
          <a:bodyPr>
            <a:normAutofit fontScale="92500"/>
          </a:bodyPr>
          <a:lstStyle/>
          <a:p>
            <a:pPr marL="514350" indent="-514350">
              <a:buFont typeface="+mj-lt"/>
              <a:buAutoNum type="arabicPeriod"/>
            </a:pPr>
            <a:r>
              <a:rPr lang="en-GB" b="1" dirty="0" smtClean="0"/>
              <a:t>Image Recognition </a:t>
            </a:r>
            <a:r>
              <a:rPr lang="en-GB" dirty="0" smtClean="0"/>
              <a:t>– Roberts Mark</a:t>
            </a:r>
          </a:p>
          <a:p>
            <a:pPr marL="514350" indent="-514350">
              <a:buFont typeface="+mj-lt"/>
              <a:buAutoNum type="arabicPeriod"/>
            </a:pPr>
            <a:r>
              <a:rPr lang="en-GB" b="1" dirty="0" smtClean="0"/>
              <a:t>Travelling Salesman Problem </a:t>
            </a:r>
            <a:r>
              <a:rPr lang="en-GB" dirty="0" smtClean="0"/>
              <a:t>– Keller Robert</a:t>
            </a:r>
          </a:p>
          <a:p>
            <a:pPr marL="514350" indent="-514350">
              <a:buFont typeface="+mj-lt"/>
              <a:buAutoNum type="arabicPeriod"/>
            </a:pPr>
            <a:r>
              <a:rPr lang="en-GB" b="1" dirty="0" smtClean="0"/>
              <a:t>Boolean </a:t>
            </a:r>
            <a:r>
              <a:rPr lang="en-GB" b="1" dirty="0" err="1" smtClean="0"/>
              <a:t>Satifiability</a:t>
            </a:r>
            <a:r>
              <a:rPr lang="en-GB" b="1" dirty="0" smtClean="0"/>
              <a:t> </a:t>
            </a:r>
            <a:r>
              <a:rPr lang="en-GB" dirty="0" smtClean="0"/>
              <a:t>– </a:t>
            </a:r>
            <a:r>
              <a:rPr lang="en-GB" dirty="0" err="1" smtClean="0"/>
              <a:t>Fukunaga</a:t>
            </a:r>
            <a:r>
              <a:rPr lang="en-GB" dirty="0" smtClean="0"/>
              <a:t>, Bader-El-Den</a:t>
            </a:r>
          </a:p>
          <a:p>
            <a:pPr marL="514350" indent="-514350">
              <a:buFont typeface="+mj-lt"/>
              <a:buAutoNum type="arabicPeriod"/>
            </a:pPr>
            <a:r>
              <a:rPr lang="en-GB" b="1" dirty="0" smtClean="0"/>
              <a:t>Data Mining </a:t>
            </a:r>
            <a:r>
              <a:rPr lang="en-GB" dirty="0" smtClean="0"/>
              <a:t>– Gisele L. </a:t>
            </a:r>
            <a:r>
              <a:rPr lang="en-GB" dirty="0" err="1" smtClean="0"/>
              <a:t>Pappa</a:t>
            </a:r>
            <a:r>
              <a:rPr lang="en-GB" dirty="0" smtClean="0"/>
              <a:t>, Alex A. </a:t>
            </a:r>
            <a:r>
              <a:rPr lang="en-GB" dirty="0" err="1" smtClean="0"/>
              <a:t>Freitas</a:t>
            </a:r>
            <a:r>
              <a:rPr lang="en-GB" dirty="0" smtClean="0"/>
              <a:t>  </a:t>
            </a:r>
          </a:p>
          <a:p>
            <a:pPr marL="514350" indent="-514350">
              <a:buFont typeface="+mj-lt"/>
              <a:buAutoNum type="arabicPeriod"/>
            </a:pPr>
            <a:r>
              <a:rPr lang="en-GB" b="1" dirty="0" smtClean="0"/>
              <a:t>Decision Tree </a:t>
            </a:r>
            <a:r>
              <a:rPr lang="en-GB" dirty="0" smtClean="0"/>
              <a:t>- Gisele L. </a:t>
            </a:r>
            <a:r>
              <a:rPr lang="en-GB" dirty="0" err="1" smtClean="0"/>
              <a:t>Pappa</a:t>
            </a:r>
            <a:r>
              <a:rPr lang="en-GB" dirty="0" smtClean="0"/>
              <a:t> et. al. </a:t>
            </a:r>
          </a:p>
          <a:p>
            <a:pPr marL="514350" indent="-514350">
              <a:buFont typeface="+mj-lt"/>
              <a:buAutoNum type="arabicPeriod"/>
            </a:pPr>
            <a:r>
              <a:rPr lang="en-GB" b="1" dirty="0" smtClean="0"/>
              <a:t>Selection Heuristics </a:t>
            </a:r>
            <a:r>
              <a:rPr lang="en-GB" dirty="0" smtClean="0"/>
              <a:t>– Woodward &amp; Swan</a:t>
            </a:r>
          </a:p>
          <a:p>
            <a:pPr marL="514350" indent="-514350">
              <a:buFont typeface="+mj-lt"/>
              <a:buAutoNum type="arabicPeriod"/>
            </a:pPr>
            <a:r>
              <a:rPr lang="en-GB" b="1" dirty="0" smtClean="0"/>
              <a:t>Bin Packing 1,2,3 dimension </a:t>
            </a:r>
            <a:r>
              <a:rPr lang="en-GB" dirty="0" smtClean="0"/>
              <a:t>(on and off line)  Edmund Burke et. al. &amp; Riccardo </a:t>
            </a:r>
            <a:r>
              <a:rPr lang="en-GB" dirty="0" err="1" smtClean="0"/>
              <a:t>Poli</a:t>
            </a:r>
            <a:r>
              <a:rPr lang="en-GB" dirty="0" smtClean="0"/>
              <a:t> et. al. </a:t>
            </a:r>
          </a:p>
          <a:p>
            <a:endParaRPr lang="en-GB" dirty="0"/>
          </a:p>
        </p:txBody>
      </p:sp>
      <p:sp>
        <p:nvSpPr>
          <p:cNvPr id="4" name="Date Placeholder 3"/>
          <p:cNvSpPr>
            <a:spLocks noGrp="1"/>
          </p:cNvSpPr>
          <p:nvPr>
            <p:ph type="dt" sz="half" idx="10"/>
          </p:nvPr>
        </p:nvSpPr>
        <p:spPr/>
        <p:txBody>
          <a:bodyPr/>
          <a:lstStyle/>
          <a:p>
            <a:fld id="{73994537-DE24-48AE-8327-2DFB60C74CE1}" type="datetime1">
              <a:rPr lang="en-GB" smtClean="0"/>
              <a:t>24/09/2013</a:t>
            </a:fld>
            <a:endParaRPr lang="en-GB"/>
          </a:p>
        </p:txBody>
      </p:sp>
      <p:sp>
        <p:nvSpPr>
          <p:cNvPr id="5" name="Footer Placeholder 4"/>
          <p:cNvSpPr>
            <a:spLocks noGrp="1"/>
          </p:cNvSpPr>
          <p:nvPr>
            <p:ph type="ftr" sz="quarter" idx="11"/>
          </p:nvPr>
        </p:nvSpPr>
        <p:spPr/>
        <p:txBody>
          <a:bodyPr/>
          <a:lstStyle/>
          <a:p>
            <a:r>
              <a:rPr lang="en-GB" smtClean="0"/>
              <a:t>John Woodward University of Stirling</a:t>
            </a:r>
            <a:endParaRPr lang="en-GB"/>
          </a:p>
        </p:txBody>
      </p:sp>
      <p:sp>
        <p:nvSpPr>
          <p:cNvPr id="6" name="Slide Number Placeholder 5"/>
          <p:cNvSpPr>
            <a:spLocks noGrp="1"/>
          </p:cNvSpPr>
          <p:nvPr>
            <p:ph type="sldNum" sz="quarter" idx="12"/>
          </p:nvPr>
        </p:nvSpPr>
        <p:spPr/>
        <p:txBody>
          <a:bodyPr/>
          <a:lstStyle/>
          <a:p>
            <a:fld id="{068B9CB0-4C56-43B1-8FC9-F9CC48F9C60C}" type="slidenum">
              <a:rPr lang="en-GB" smtClean="0"/>
              <a:t>42</a:t>
            </a:fld>
            <a:endParaRPr lang="en-GB"/>
          </a:p>
        </p:txBody>
      </p:sp>
    </p:spTree>
    <p:extLst>
      <p:ext uri="{BB962C8B-B14F-4D97-AF65-F5344CB8AC3E}">
        <p14:creationId xmlns:p14="http://schemas.microsoft.com/office/powerpoint/2010/main" val="1216464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dirty="0" smtClean="0"/>
              <a:t>A Paradigm Shift?</a:t>
            </a:r>
            <a:endParaRPr lang="en-GB" b="1" dirty="0"/>
          </a:p>
        </p:txBody>
      </p:sp>
      <p:grpSp>
        <p:nvGrpSpPr>
          <p:cNvPr id="21" name="Group 20"/>
          <p:cNvGrpSpPr/>
          <p:nvPr/>
        </p:nvGrpSpPr>
        <p:grpSpPr>
          <a:xfrm>
            <a:off x="323528" y="692696"/>
            <a:ext cx="8352928" cy="3601194"/>
            <a:chOff x="323528" y="1917626"/>
            <a:chExt cx="8352928" cy="3601194"/>
          </a:xfrm>
        </p:grpSpPr>
        <p:grpSp>
          <p:nvGrpSpPr>
            <p:cNvPr id="20" name="Group 19"/>
            <p:cNvGrpSpPr/>
            <p:nvPr/>
          </p:nvGrpSpPr>
          <p:grpSpPr>
            <a:xfrm>
              <a:off x="323528" y="1917626"/>
              <a:ext cx="7920880" cy="3601194"/>
              <a:chOff x="323528" y="1917626"/>
              <a:chExt cx="7920880" cy="3601194"/>
            </a:xfrm>
          </p:grpSpPr>
          <p:grpSp>
            <p:nvGrpSpPr>
              <p:cNvPr id="19" name="Group 18"/>
              <p:cNvGrpSpPr/>
              <p:nvPr/>
            </p:nvGrpSpPr>
            <p:grpSpPr>
              <a:xfrm>
                <a:off x="754782" y="1917626"/>
                <a:ext cx="7489626" cy="3601194"/>
                <a:chOff x="754782" y="1917626"/>
                <a:chExt cx="7489626" cy="3601194"/>
              </a:xfrm>
            </p:grpSpPr>
            <p:grpSp>
              <p:nvGrpSpPr>
                <p:cNvPr id="12" name="Group 11"/>
                <p:cNvGrpSpPr/>
                <p:nvPr/>
              </p:nvGrpSpPr>
              <p:grpSpPr>
                <a:xfrm>
                  <a:off x="754782" y="1917626"/>
                  <a:ext cx="7489626" cy="3601194"/>
                  <a:chOff x="754782" y="1917626"/>
                  <a:chExt cx="7489626" cy="3601194"/>
                </a:xfrm>
              </p:grpSpPr>
              <p:cxnSp>
                <p:nvCxnSpPr>
                  <p:cNvPr id="5" name="Straight Arrow Connector 4"/>
                  <p:cNvCxnSpPr/>
                  <p:nvPr/>
                </p:nvCxnSpPr>
                <p:spPr>
                  <a:xfrm>
                    <a:off x="755576" y="551723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44624" y="3717032"/>
                    <a:ext cx="3600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27584" y="1988840"/>
                  <a:ext cx="7056784" cy="2592288"/>
                  <a:chOff x="827584" y="1988840"/>
                  <a:chExt cx="7056784" cy="2592288"/>
                </a:xfrm>
              </p:grpSpPr>
              <p:cxnSp>
                <p:nvCxnSpPr>
                  <p:cNvPr id="9" name="Straight Connector 8"/>
                  <p:cNvCxnSpPr/>
                  <p:nvPr/>
                </p:nvCxnSpPr>
                <p:spPr>
                  <a:xfrm>
                    <a:off x="827584" y="4581128"/>
                    <a:ext cx="3600400"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131840" y="3284984"/>
                    <a:ext cx="2592288"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27984" y="1988840"/>
                    <a:ext cx="3456384" cy="0"/>
                  </a:xfrm>
                  <a:prstGeom prst="line">
                    <a:avLst/>
                  </a:prstGeom>
                  <a:ln w="63500"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1059240" y="5054620"/>
                <a:ext cx="6681112" cy="461665"/>
              </a:xfrm>
              <a:prstGeom prst="rect">
                <a:avLst/>
              </a:prstGeom>
              <a:noFill/>
            </p:spPr>
            <p:txBody>
              <a:bodyPr wrap="square" rtlCol="0">
                <a:spAutoFit/>
              </a:bodyPr>
              <a:lstStyle/>
              <a:p>
                <a:r>
                  <a:rPr lang="en-GB" sz="2400" b="1" dirty="0" smtClean="0"/>
                  <a:t>conventional approach  </a:t>
                </a:r>
                <a:r>
                  <a:rPr lang="en-GB" dirty="0" smtClean="0"/>
                  <a:t>	</a:t>
                </a:r>
                <a:r>
                  <a:rPr lang="en-GB" b="1" dirty="0" smtClean="0"/>
                  <a:t>           </a:t>
                </a:r>
                <a:r>
                  <a:rPr lang="en-GB" sz="2400" b="1" dirty="0" smtClean="0"/>
                  <a:t>new approach</a:t>
                </a:r>
                <a:endParaRPr lang="en-GB" sz="2400" b="1" dirty="0"/>
              </a:p>
            </p:txBody>
          </p:sp>
          <p:sp>
            <p:nvSpPr>
              <p:cNvPr id="16" name="TextBox 15"/>
              <p:cNvSpPr txBox="1"/>
              <p:nvPr/>
            </p:nvSpPr>
            <p:spPr>
              <a:xfrm rot="5400000">
                <a:off x="-1159122" y="3615506"/>
                <a:ext cx="3334631" cy="369332"/>
              </a:xfrm>
              <a:prstGeom prst="rect">
                <a:avLst/>
              </a:prstGeom>
              <a:noFill/>
            </p:spPr>
            <p:txBody>
              <a:bodyPr wrap="none" rtlCol="0">
                <a:spAutoFit/>
              </a:bodyPr>
              <a:lstStyle/>
              <a:p>
                <a:r>
                  <a:rPr lang="en-GB" dirty="0" smtClean="0"/>
                  <a:t>Algorithms investigated/unit time</a:t>
                </a:r>
                <a:endParaRPr lang="en-GB" dirty="0"/>
              </a:p>
            </p:txBody>
          </p:sp>
        </p:grpSp>
        <p:sp>
          <p:nvSpPr>
            <p:cNvPr id="17" name="TextBox 16"/>
            <p:cNvSpPr txBox="1"/>
            <p:nvPr/>
          </p:nvSpPr>
          <p:spPr>
            <a:xfrm>
              <a:off x="1547663" y="2250966"/>
              <a:ext cx="1944635" cy="1938992"/>
            </a:xfrm>
            <a:prstGeom prst="rect">
              <a:avLst/>
            </a:prstGeom>
            <a:noFill/>
          </p:spPr>
          <p:txBody>
            <a:bodyPr wrap="none" rtlCol="0">
              <a:spAutoFit/>
            </a:bodyPr>
            <a:lstStyle/>
            <a:p>
              <a:r>
                <a:rPr lang="en-GB" sz="2400" dirty="0" smtClean="0"/>
                <a:t>One person</a:t>
              </a:r>
            </a:p>
            <a:p>
              <a:r>
                <a:rPr lang="en-GB" sz="2400" dirty="0" smtClean="0"/>
                <a:t>proposes </a:t>
              </a:r>
              <a:r>
                <a:rPr lang="en-GB" sz="2400" dirty="0" smtClean="0">
                  <a:solidFill>
                    <a:srgbClr val="FF0000"/>
                  </a:solidFill>
                </a:rPr>
                <a:t>one </a:t>
              </a:r>
            </a:p>
            <a:p>
              <a:r>
                <a:rPr lang="en-GB" sz="2400" dirty="0" smtClean="0">
                  <a:solidFill>
                    <a:srgbClr val="FF0000"/>
                  </a:solidFill>
                </a:rPr>
                <a:t>algorithm</a:t>
              </a:r>
            </a:p>
            <a:p>
              <a:r>
                <a:rPr lang="en-GB" sz="2400" dirty="0" smtClean="0"/>
                <a:t>and tests it</a:t>
              </a:r>
              <a:endParaRPr lang="en-GB" sz="2400" dirty="0"/>
            </a:p>
            <a:p>
              <a:r>
                <a:rPr lang="en-GB" sz="2400" dirty="0">
                  <a:solidFill>
                    <a:srgbClr val="FF0000"/>
                  </a:solidFill>
                </a:rPr>
                <a:t>i</a:t>
              </a:r>
              <a:r>
                <a:rPr lang="en-GB" sz="2400" dirty="0" smtClean="0">
                  <a:solidFill>
                    <a:srgbClr val="FF0000"/>
                  </a:solidFill>
                </a:rPr>
                <a:t>n isolation.</a:t>
              </a:r>
              <a:endParaRPr lang="en-GB" sz="2400" dirty="0">
                <a:solidFill>
                  <a:srgbClr val="FF0000"/>
                </a:solidFill>
              </a:endParaRPr>
            </a:p>
          </p:txBody>
        </p:sp>
        <p:sp>
          <p:nvSpPr>
            <p:cNvPr id="18" name="TextBox 17"/>
            <p:cNvSpPr txBox="1"/>
            <p:nvPr/>
          </p:nvSpPr>
          <p:spPr>
            <a:xfrm>
              <a:off x="5284440" y="2225824"/>
              <a:ext cx="3392016" cy="1938992"/>
            </a:xfrm>
            <a:prstGeom prst="rect">
              <a:avLst/>
            </a:prstGeom>
            <a:noFill/>
          </p:spPr>
          <p:txBody>
            <a:bodyPr wrap="square" rtlCol="0">
              <a:spAutoFit/>
            </a:bodyPr>
            <a:lstStyle/>
            <a:p>
              <a:r>
                <a:rPr lang="en-GB" sz="2400" dirty="0" smtClean="0"/>
                <a:t>One person proposes a</a:t>
              </a:r>
            </a:p>
            <a:p>
              <a:r>
                <a:rPr lang="en-GB" sz="2400" dirty="0" smtClean="0">
                  <a:solidFill>
                    <a:srgbClr val="00B050"/>
                  </a:solidFill>
                </a:rPr>
                <a:t>family of  algorithms</a:t>
              </a:r>
            </a:p>
            <a:p>
              <a:r>
                <a:rPr lang="en-GB" sz="2400" dirty="0" smtClean="0"/>
                <a:t>and tests them</a:t>
              </a:r>
            </a:p>
            <a:p>
              <a:r>
                <a:rPr lang="en-GB" sz="2400" dirty="0">
                  <a:solidFill>
                    <a:srgbClr val="00B050"/>
                  </a:solidFill>
                </a:rPr>
                <a:t>i</a:t>
              </a:r>
              <a:r>
                <a:rPr lang="en-GB" sz="2400" dirty="0" smtClean="0">
                  <a:solidFill>
                    <a:srgbClr val="00B050"/>
                  </a:solidFill>
                </a:rPr>
                <a:t>n the context of </a:t>
              </a:r>
            </a:p>
            <a:p>
              <a:r>
                <a:rPr lang="en-GB" sz="2400" dirty="0" smtClean="0">
                  <a:solidFill>
                    <a:srgbClr val="00B050"/>
                  </a:solidFill>
                </a:rPr>
                <a:t>a problem class. </a:t>
              </a:r>
              <a:endParaRPr lang="en-GB" sz="2400" dirty="0">
                <a:solidFill>
                  <a:srgbClr val="00B050"/>
                </a:solidFill>
              </a:endParaRPr>
            </a:p>
          </p:txBody>
        </p:sp>
      </p:grpSp>
      <p:sp>
        <p:nvSpPr>
          <p:cNvPr id="22" name="Content Placeholder 2"/>
          <p:cNvSpPr>
            <a:spLocks noGrp="1"/>
          </p:cNvSpPr>
          <p:nvPr>
            <p:ph idx="1"/>
          </p:nvPr>
        </p:nvSpPr>
        <p:spPr>
          <a:xfrm>
            <a:off x="467544" y="4437112"/>
            <a:ext cx="8229600" cy="1972816"/>
          </a:xfrm>
        </p:spPr>
        <p:txBody>
          <a:bodyPr>
            <a:normAutofit fontScale="92500" lnSpcReduction="10000"/>
          </a:bodyPr>
          <a:lstStyle/>
          <a:p>
            <a:r>
              <a:rPr lang="en-GB" dirty="0" smtClean="0"/>
              <a:t>Previously </a:t>
            </a:r>
            <a:r>
              <a:rPr lang="en-GB" b="1" dirty="0" smtClean="0"/>
              <a:t>one</a:t>
            </a:r>
            <a:r>
              <a:rPr lang="en-GB" dirty="0" smtClean="0"/>
              <a:t> person proposes </a:t>
            </a:r>
            <a:r>
              <a:rPr lang="en-GB" b="1" dirty="0" smtClean="0"/>
              <a:t>one</a:t>
            </a:r>
            <a:r>
              <a:rPr lang="en-GB" dirty="0" smtClean="0"/>
              <a:t> algorithm</a:t>
            </a:r>
          </a:p>
          <a:p>
            <a:r>
              <a:rPr lang="en-GB" dirty="0" smtClean="0"/>
              <a:t>Now </a:t>
            </a:r>
            <a:r>
              <a:rPr lang="en-GB" b="1" dirty="0" smtClean="0"/>
              <a:t>one</a:t>
            </a:r>
            <a:r>
              <a:rPr lang="en-GB" dirty="0" smtClean="0"/>
              <a:t> person proposes </a:t>
            </a:r>
            <a:r>
              <a:rPr lang="en-GB" b="1" dirty="0" smtClean="0"/>
              <a:t>a set of </a:t>
            </a:r>
            <a:r>
              <a:rPr lang="en-GB" dirty="0" smtClean="0"/>
              <a:t>algorithms</a:t>
            </a:r>
          </a:p>
          <a:p>
            <a:r>
              <a:rPr lang="en-GB" dirty="0" smtClean="0"/>
              <a:t>Analogous to “industrial revolution” from hand to machine made. Automatic Design. </a:t>
            </a:r>
            <a:endParaRPr lang="en-GB" dirty="0"/>
          </a:p>
        </p:txBody>
      </p:sp>
      <p:sp>
        <p:nvSpPr>
          <p:cNvPr id="8" name="Footer Placeholder 7"/>
          <p:cNvSpPr>
            <a:spLocks noGrp="1"/>
          </p:cNvSpPr>
          <p:nvPr>
            <p:ph type="ftr" sz="quarter" idx="11"/>
          </p:nvPr>
        </p:nvSpPr>
        <p:spPr/>
        <p:txBody>
          <a:bodyPr/>
          <a:lstStyle/>
          <a:p>
            <a:r>
              <a:rPr lang="en-GB" smtClean="0"/>
              <a:t>John Woodward University of Stirling</a:t>
            </a:r>
            <a:endParaRPr lang="en-GB"/>
          </a:p>
        </p:txBody>
      </p:sp>
      <p:sp>
        <p:nvSpPr>
          <p:cNvPr id="10" name="Slide Number Placeholder 9"/>
          <p:cNvSpPr>
            <a:spLocks noGrp="1"/>
          </p:cNvSpPr>
          <p:nvPr>
            <p:ph type="sldNum" sz="quarter" idx="12"/>
          </p:nvPr>
        </p:nvSpPr>
        <p:spPr/>
        <p:txBody>
          <a:bodyPr/>
          <a:lstStyle/>
          <a:p>
            <a:fld id="{068B9CB0-4C56-43B1-8FC9-F9CC48F9C60C}" type="slidenum">
              <a:rPr lang="en-GB" smtClean="0"/>
              <a:t>43</a:t>
            </a:fld>
            <a:endParaRPr lang="en-GB"/>
          </a:p>
        </p:txBody>
      </p:sp>
      <p:sp>
        <p:nvSpPr>
          <p:cNvPr id="23" name="TextBox 22"/>
          <p:cNvSpPr txBox="1"/>
          <p:nvPr/>
        </p:nvSpPr>
        <p:spPr>
          <a:xfrm>
            <a:off x="1087428" y="3392477"/>
            <a:ext cx="7877060" cy="461665"/>
          </a:xfrm>
          <a:prstGeom prst="rect">
            <a:avLst/>
          </a:prstGeom>
          <a:noFill/>
        </p:spPr>
        <p:txBody>
          <a:bodyPr wrap="square" rtlCol="0">
            <a:spAutoFit/>
          </a:bodyPr>
          <a:lstStyle/>
          <a:p>
            <a:r>
              <a:rPr lang="en-GB" sz="2400" dirty="0" smtClean="0"/>
              <a:t>Human cost </a:t>
            </a:r>
            <a:r>
              <a:rPr lang="en-GB" sz="2400" dirty="0" smtClean="0">
                <a:solidFill>
                  <a:srgbClr val="FF0000"/>
                </a:solidFill>
              </a:rPr>
              <a:t>(INFLATION)</a:t>
            </a:r>
            <a:r>
              <a:rPr lang="en-GB" sz="2400" dirty="0" smtClean="0"/>
              <a:t>          machine cost </a:t>
            </a:r>
            <a:r>
              <a:rPr lang="en-GB" sz="2400" dirty="0" smtClean="0">
                <a:solidFill>
                  <a:srgbClr val="00B050"/>
                </a:solidFill>
              </a:rPr>
              <a:t>MOORE’S LAW</a:t>
            </a:r>
            <a:endParaRPr lang="en-GB" sz="2400" dirty="0">
              <a:solidFill>
                <a:srgbClr val="00B050"/>
              </a:solidFill>
            </a:endParaRPr>
          </a:p>
        </p:txBody>
      </p:sp>
      <p:sp>
        <p:nvSpPr>
          <p:cNvPr id="3" name="Date Placeholder 2"/>
          <p:cNvSpPr>
            <a:spLocks noGrp="1"/>
          </p:cNvSpPr>
          <p:nvPr>
            <p:ph type="dt" sz="half" idx="10"/>
          </p:nvPr>
        </p:nvSpPr>
        <p:spPr/>
        <p:txBody>
          <a:bodyPr/>
          <a:lstStyle/>
          <a:p>
            <a:fld id="{6B15C8DA-6F99-452F-9AC3-7C60D1E017E5}" type="datetime1">
              <a:rPr lang="en-GB" smtClean="0"/>
              <a:t>24/09/2013</a:t>
            </a:fld>
            <a:endParaRPr lang="en-GB"/>
          </a:p>
        </p:txBody>
      </p:sp>
    </p:spTree>
    <p:extLst>
      <p:ext uri="{BB962C8B-B14F-4D97-AF65-F5344CB8AC3E}">
        <p14:creationId xmlns:p14="http://schemas.microsoft.com/office/powerpoint/2010/main" val="1478034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808"/>
            <a:ext cx="8229600" cy="1143000"/>
          </a:xfrm>
        </p:spPr>
        <p:txBody>
          <a:bodyPr/>
          <a:lstStyle/>
          <a:p>
            <a:r>
              <a:rPr lang="en-GB" b="1" dirty="0" smtClean="0"/>
              <a:t>Conclusions</a:t>
            </a:r>
            <a:endParaRPr lang="en-GB" b="1" dirty="0"/>
          </a:p>
        </p:txBody>
      </p:sp>
      <p:sp>
        <p:nvSpPr>
          <p:cNvPr id="3" name="Content Placeholder 2"/>
          <p:cNvSpPr>
            <a:spLocks noGrp="1"/>
          </p:cNvSpPr>
          <p:nvPr>
            <p:ph idx="1"/>
          </p:nvPr>
        </p:nvSpPr>
        <p:spPr>
          <a:xfrm>
            <a:off x="178376" y="1196752"/>
            <a:ext cx="8964488" cy="4709119"/>
          </a:xfrm>
        </p:spPr>
        <p:txBody>
          <a:bodyPr>
            <a:normAutofit fontScale="92500" lnSpcReduction="10000"/>
          </a:bodyPr>
          <a:lstStyle/>
          <a:p>
            <a:pPr marL="514350" indent="-514350">
              <a:buAutoNum type="arabicPeriod"/>
            </a:pPr>
            <a:r>
              <a:rPr lang="en-GB" dirty="0">
                <a:solidFill>
                  <a:srgbClr val="00B050"/>
                </a:solidFill>
              </a:rPr>
              <a:t>Algorithms are </a:t>
            </a:r>
            <a:r>
              <a:rPr lang="en-GB" b="1" dirty="0">
                <a:solidFill>
                  <a:srgbClr val="00B050"/>
                </a:solidFill>
              </a:rPr>
              <a:t>reusable</a:t>
            </a:r>
            <a:r>
              <a:rPr lang="en-GB" dirty="0"/>
              <a:t>, </a:t>
            </a:r>
            <a:r>
              <a:rPr lang="en-GB" dirty="0" smtClean="0"/>
              <a:t>“</a:t>
            </a:r>
            <a:r>
              <a:rPr lang="en-GB" dirty="0" smtClean="0">
                <a:solidFill>
                  <a:srgbClr val="FF0000"/>
                </a:solidFill>
              </a:rPr>
              <a:t>solutions” aren’t (e.g. </a:t>
            </a:r>
            <a:r>
              <a:rPr lang="en-GB" smtClean="0">
                <a:solidFill>
                  <a:srgbClr val="FF0000"/>
                </a:solidFill>
              </a:rPr>
              <a:t>TSP)</a:t>
            </a:r>
            <a:r>
              <a:rPr lang="en-GB" smtClean="0"/>
              <a:t>. </a:t>
            </a:r>
            <a:endParaRPr lang="en-GB" dirty="0" smtClean="0"/>
          </a:p>
          <a:p>
            <a:pPr marL="514350" indent="-514350">
              <a:buAutoNum type="arabicPeriod"/>
            </a:pPr>
            <a:r>
              <a:rPr lang="en-GB" dirty="0" smtClean="0"/>
              <a:t>We can automatically design algorithms that </a:t>
            </a:r>
            <a:r>
              <a:rPr lang="en-GB" b="1" dirty="0" smtClean="0"/>
              <a:t>consistently outperform human designed algorithms (on various domains)</a:t>
            </a:r>
            <a:r>
              <a:rPr lang="en-GB" dirty="0" smtClean="0"/>
              <a:t>. </a:t>
            </a:r>
          </a:p>
          <a:p>
            <a:pPr marL="514350" indent="-514350">
              <a:buFont typeface="Arial" pitchFamily="34" charset="0"/>
              <a:buAutoNum type="arabicPeriod"/>
            </a:pPr>
            <a:r>
              <a:rPr lang="en-GB" dirty="0"/>
              <a:t>Heuristic are </a:t>
            </a:r>
            <a:r>
              <a:rPr lang="en-GB" b="1" dirty="0"/>
              <a:t>trained to fit a </a:t>
            </a:r>
            <a:r>
              <a:rPr lang="en-GB" b="1" dirty="0">
                <a:solidFill>
                  <a:srgbClr val="00B050"/>
                </a:solidFill>
              </a:rPr>
              <a:t>problem class</a:t>
            </a:r>
            <a:r>
              <a:rPr lang="en-GB" dirty="0"/>
              <a:t>, so are designed in </a:t>
            </a:r>
            <a:r>
              <a:rPr lang="en-GB" dirty="0" smtClean="0"/>
              <a:t>context (like evolution). Let’s close </a:t>
            </a:r>
            <a:r>
              <a:rPr lang="en-GB" dirty="0"/>
              <a:t>the feedback loop</a:t>
            </a:r>
            <a:r>
              <a:rPr lang="en-GB" dirty="0" smtClean="0"/>
              <a:t>! </a:t>
            </a:r>
            <a:r>
              <a:rPr lang="en-GB" dirty="0" smtClean="0">
                <a:solidFill>
                  <a:schemeClr val="accent4">
                    <a:lumMod val="75000"/>
                  </a:schemeClr>
                </a:solidFill>
              </a:rPr>
              <a:t>Problem instances live in classes. </a:t>
            </a:r>
          </a:p>
          <a:p>
            <a:pPr marL="514350" indent="-514350">
              <a:buAutoNum type="arabicPeriod"/>
            </a:pPr>
            <a:r>
              <a:rPr lang="en-GB" dirty="0" smtClean="0"/>
              <a:t>We can design algorithms on </a:t>
            </a:r>
            <a:r>
              <a:rPr lang="en-GB" b="1" dirty="0" smtClean="0"/>
              <a:t>small</a:t>
            </a:r>
            <a:r>
              <a:rPr lang="en-GB" dirty="0" smtClean="0"/>
              <a:t> problem instances and </a:t>
            </a:r>
            <a:r>
              <a:rPr lang="en-GB" b="1" dirty="0" smtClean="0"/>
              <a:t>scale </a:t>
            </a:r>
            <a:r>
              <a:rPr lang="en-GB" dirty="0" smtClean="0"/>
              <a:t>them apply them to </a:t>
            </a:r>
            <a:r>
              <a:rPr lang="en-GB" b="1" dirty="0" smtClean="0"/>
              <a:t>large</a:t>
            </a:r>
            <a:r>
              <a:rPr lang="en-GB" dirty="0" smtClean="0"/>
              <a:t> problem instances (TSP, child multiplication). </a:t>
            </a:r>
            <a:endParaRPr lang="en-GB" dirty="0"/>
          </a:p>
        </p:txBody>
      </p:sp>
      <p:sp>
        <p:nvSpPr>
          <p:cNvPr id="7" name="Footer Placeholder 6"/>
          <p:cNvSpPr>
            <a:spLocks noGrp="1"/>
          </p:cNvSpPr>
          <p:nvPr>
            <p:ph type="ftr" sz="quarter" idx="11"/>
          </p:nvPr>
        </p:nvSpPr>
        <p:spPr/>
        <p:txBody>
          <a:bodyPr/>
          <a:lstStyle/>
          <a:p>
            <a:r>
              <a:rPr lang="en-GB" smtClean="0"/>
              <a:t>John Woodward University of Stirling</a:t>
            </a:r>
            <a:endParaRPr lang="en-GB"/>
          </a:p>
        </p:txBody>
      </p:sp>
      <p:sp>
        <p:nvSpPr>
          <p:cNvPr id="8" name="Slide Number Placeholder 7"/>
          <p:cNvSpPr>
            <a:spLocks noGrp="1"/>
          </p:cNvSpPr>
          <p:nvPr>
            <p:ph type="sldNum" sz="quarter" idx="12"/>
          </p:nvPr>
        </p:nvSpPr>
        <p:spPr/>
        <p:txBody>
          <a:bodyPr/>
          <a:lstStyle/>
          <a:p>
            <a:fld id="{068B9CB0-4C56-43B1-8FC9-F9CC48F9C60C}" type="slidenum">
              <a:rPr lang="en-GB" smtClean="0"/>
              <a:t>44</a:t>
            </a:fld>
            <a:endParaRPr lang="en-GB"/>
          </a:p>
        </p:txBody>
      </p:sp>
      <p:sp>
        <p:nvSpPr>
          <p:cNvPr id="4" name="Date Placeholder 3"/>
          <p:cNvSpPr>
            <a:spLocks noGrp="1"/>
          </p:cNvSpPr>
          <p:nvPr>
            <p:ph type="dt" sz="half" idx="10"/>
          </p:nvPr>
        </p:nvSpPr>
        <p:spPr/>
        <p:txBody>
          <a:bodyPr/>
          <a:lstStyle/>
          <a:p>
            <a:fld id="{E8A74E6E-C405-4418-A56D-56953CE54F55}" type="datetime1">
              <a:rPr lang="en-GB" smtClean="0"/>
              <a:t>24/09/2013</a:t>
            </a:fld>
            <a:endParaRPr lang="en-GB"/>
          </a:p>
        </p:txBody>
      </p:sp>
    </p:spTree>
    <p:extLst>
      <p:ext uri="{BB962C8B-B14F-4D97-AF65-F5344CB8AC3E}">
        <p14:creationId xmlns:p14="http://schemas.microsoft.com/office/powerpoint/2010/main" val="247560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23" y="57225"/>
            <a:ext cx="8229600" cy="1143000"/>
          </a:xfrm>
        </p:spPr>
        <p:txBody>
          <a:bodyPr/>
          <a:lstStyle/>
          <a:p>
            <a:r>
              <a:rPr lang="en-US" b="1" dirty="0" smtClean="0"/>
              <a:t>Fit For Purpose </a:t>
            </a:r>
            <a:endParaRPr lang="en-US" b="1" dirty="0"/>
          </a:p>
        </p:txBody>
      </p:sp>
      <p:pic>
        <p:nvPicPr>
          <p:cNvPr id="4" name="Content Placeholder 3" descr="images2.jpg"/>
          <p:cNvPicPr>
            <a:picLocks noGrp="1" noChangeAspect="1"/>
          </p:cNvPicPr>
          <p:nvPr>
            <p:ph idx="1"/>
          </p:nvPr>
        </p:nvPicPr>
        <p:blipFill>
          <a:blip r:embed="rId3" cstate="print"/>
          <a:stretch>
            <a:fillRect/>
          </a:stretch>
        </p:blipFill>
        <p:spPr>
          <a:xfrm>
            <a:off x="248182" y="224644"/>
            <a:ext cx="1976855" cy="1800200"/>
          </a:xfrm>
        </p:spPr>
      </p:pic>
      <p:pic>
        <p:nvPicPr>
          <p:cNvPr id="5" name="Picture 4" descr="imagesCAOCBIBU.jpg"/>
          <p:cNvPicPr>
            <a:picLocks noChangeAspect="1"/>
          </p:cNvPicPr>
          <p:nvPr/>
        </p:nvPicPr>
        <p:blipFill>
          <a:blip r:embed="rId4" cstate="print"/>
          <a:stretch>
            <a:fillRect/>
          </a:stretch>
        </p:blipFill>
        <p:spPr>
          <a:xfrm>
            <a:off x="265101" y="2656076"/>
            <a:ext cx="1872208" cy="1800225"/>
          </a:xfrm>
          <a:prstGeom prst="rect">
            <a:avLst/>
          </a:prstGeom>
        </p:spPr>
      </p:pic>
      <p:sp>
        <p:nvSpPr>
          <p:cNvPr id="10" name="Slide Number Placeholder 9"/>
          <p:cNvSpPr>
            <a:spLocks noGrp="1"/>
          </p:cNvSpPr>
          <p:nvPr>
            <p:ph type="sldNum" sz="quarter" idx="12"/>
          </p:nvPr>
        </p:nvSpPr>
        <p:spPr/>
        <p:txBody>
          <a:bodyPr/>
          <a:lstStyle/>
          <a:p>
            <a:fld id="{BEE562B9-8021-4B34-B017-26AE35830FF8}" type="slidenum">
              <a:rPr lang="en-US" smtClean="0"/>
              <a:pPr/>
              <a:t>5</a:t>
            </a:fld>
            <a:endParaRPr lang="en-US"/>
          </a:p>
        </p:txBody>
      </p:sp>
      <p:sp>
        <p:nvSpPr>
          <p:cNvPr id="11" name="Footer Placeholder 10"/>
          <p:cNvSpPr>
            <a:spLocks noGrp="1"/>
          </p:cNvSpPr>
          <p:nvPr>
            <p:ph type="ftr" sz="quarter" idx="11"/>
          </p:nvPr>
        </p:nvSpPr>
        <p:spPr/>
        <p:txBody>
          <a:bodyPr/>
          <a:lstStyle/>
          <a:p>
            <a:r>
              <a:rPr lang="en-GB" smtClean="0"/>
              <a:t>John Woodward University of Stirling</a:t>
            </a: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77" y="5030429"/>
            <a:ext cx="1980220" cy="159812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001" y="4768819"/>
            <a:ext cx="3000375" cy="1290723"/>
          </a:xfrm>
          <a:prstGeom prst="rect">
            <a:avLst/>
          </a:prstGeom>
        </p:spPr>
      </p:pic>
      <p:sp>
        <p:nvSpPr>
          <p:cNvPr id="7" name="TextBox 6"/>
          <p:cNvSpPr txBox="1"/>
          <p:nvPr/>
        </p:nvSpPr>
        <p:spPr>
          <a:xfrm>
            <a:off x="457423" y="4507209"/>
            <a:ext cx="1316386" cy="523220"/>
          </a:xfrm>
          <a:prstGeom prst="rect">
            <a:avLst/>
          </a:prstGeom>
          <a:noFill/>
        </p:spPr>
        <p:txBody>
          <a:bodyPr wrap="none" rtlCol="0">
            <a:spAutoFit/>
          </a:bodyPr>
          <a:lstStyle/>
          <a:p>
            <a:r>
              <a:rPr lang="en-GB" sz="2800" dirty="0" smtClean="0"/>
              <a:t>Colour?</a:t>
            </a:r>
            <a:endParaRPr lang="en-GB" sz="2800" dirty="0"/>
          </a:p>
        </p:txBody>
      </p:sp>
      <p:sp>
        <p:nvSpPr>
          <p:cNvPr id="13" name="TextBox 12"/>
          <p:cNvSpPr txBox="1"/>
          <p:nvPr/>
        </p:nvSpPr>
        <p:spPr>
          <a:xfrm>
            <a:off x="215038" y="2132856"/>
            <a:ext cx="1972335" cy="523220"/>
          </a:xfrm>
          <a:prstGeom prst="rect">
            <a:avLst/>
          </a:prstGeom>
          <a:noFill/>
        </p:spPr>
        <p:txBody>
          <a:bodyPr wrap="none" rtlCol="0">
            <a:spAutoFit/>
          </a:bodyPr>
          <a:lstStyle/>
          <a:p>
            <a:r>
              <a:rPr lang="en-GB" sz="2800" dirty="0" smtClean="0"/>
              <a:t>Adaptation?</a:t>
            </a:r>
            <a:endParaRPr lang="en-GB" sz="2800" dirty="0"/>
          </a:p>
        </p:txBody>
      </p:sp>
      <p:sp>
        <p:nvSpPr>
          <p:cNvPr id="14" name="TextBox 13"/>
          <p:cNvSpPr txBox="1"/>
          <p:nvPr/>
        </p:nvSpPr>
        <p:spPr>
          <a:xfrm>
            <a:off x="2555776" y="1124744"/>
            <a:ext cx="6588224" cy="3644075"/>
          </a:xfrm>
          <a:prstGeom prst="rect">
            <a:avLst/>
          </a:prstGeom>
          <a:noFill/>
        </p:spPr>
        <p:txBody>
          <a:bodyPr wrap="square" rtlCol="0">
            <a:spAutoFit/>
          </a:bodyPr>
          <a:lstStyle/>
          <a:p>
            <a:pPr marL="514350" lvl="0" indent="-514350">
              <a:spcBef>
                <a:spcPct val="20000"/>
              </a:spcBef>
              <a:buFont typeface="+mj-lt"/>
              <a:buAutoNum type="arabicPeriod"/>
              <a:defRPr/>
            </a:pPr>
            <a:r>
              <a:rPr lang="en-US" sz="2800" dirty="0" smtClean="0"/>
              <a:t>Evolution generates organisms on a </a:t>
            </a:r>
            <a:r>
              <a:rPr lang="en-US" sz="2800" dirty="0"/>
              <a:t>particular </a:t>
            </a:r>
            <a:r>
              <a:rPr lang="en-US" sz="2800" dirty="0" smtClean="0"/>
              <a:t>environment (desert/arctic). </a:t>
            </a:r>
          </a:p>
          <a:p>
            <a:pPr marL="514350" lvl="0" indent="-514350">
              <a:spcBef>
                <a:spcPct val="20000"/>
              </a:spcBef>
              <a:buFont typeface="+mj-lt"/>
              <a:buAutoNum type="arabicPeriod"/>
              <a:defRPr/>
            </a:pPr>
            <a:r>
              <a:rPr lang="en-US" sz="2800" dirty="0" smtClean="0"/>
              <a:t>Ferrari vs. tractor (race track or farm) </a:t>
            </a:r>
            <a:endParaRPr lang="en-US" sz="2800" dirty="0"/>
          </a:p>
          <a:p>
            <a:pPr marL="514350" lvl="0" indent="-514350">
              <a:spcBef>
                <a:spcPct val="20000"/>
              </a:spcBef>
              <a:buFont typeface="+mj-lt"/>
              <a:buAutoNum type="arabicPeriod"/>
              <a:defRPr/>
            </a:pPr>
            <a:r>
              <a:rPr lang="en-US" sz="2800" dirty="0"/>
              <a:t>Similarly we should design </a:t>
            </a:r>
            <a:r>
              <a:rPr lang="en-US" sz="2800" dirty="0" smtClean="0"/>
              <a:t>meta-heuristics </a:t>
            </a:r>
            <a:r>
              <a:rPr lang="en-US" sz="2800" dirty="0"/>
              <a:t>for particular problem class. </a:t>
            </a:r>
          </a:p>
          <a:p>
            <a:pPr marL="514350" lvl="0" indent="-514350">
              <a:spcBef>
                <a:spcPct val="20000"/>
              </a:spcBef>
              <a:buFont typeface="+mj-lt"/>
              <a:buAutoNum type="arabicPeriod"/>
              <a:defRPr/>
            </a:pPr>
            <a:r>
              <a:rPr lang="en-US" sz="2800" dirty="0"/>
              <a:t>“</a:t>
            </a:r>
            <a:r>
              <a:rPr lang="en-US" sz="2800" i="1" u="sng" dirty="0"/>
              <a:t>in this paper we propose a new mutation operator</a:t>
            </a:r>
            <a:r>
              <a:rPr lang="en-US" sz="2800" dirty="0" smtClean="0"/>
              <a:t>…” “what is it for</a:t>
            </a:r>
            <a:r>
              <a:rPr lang="en-US" sz="2800" dirty="0"/>
              <a:t>…”</a:t>
            </a:r>
          </a:p>
          <a:p>
            <a:endParaRPr lang="en-GB" dirty="0"/>
          </a:p>
        </p:txBody>
      </p:sp>
      <p:pic>
        <p:nvPicPr>
          <p:cNvPr id="15" name="Picture 14" descr="boot.jpg"/>
          <p:cNvPicPr>
            <a:picLocks noChangeAspect="1"/>
          </p:cNvPicPr>
          <p:nvPr/>
        </p:nvPicPr>
        <p:blipFill>
          <a:blip r:embed="rId7" cstate="print"/>
          <a:stretch>
            <a:fillRect/>
          </a:stretch>
        </p:blipFill>
        <p:spPr>
          <a:xfrm>
            <a:off x="7596336" y="-33861"/>
            <a:ext cx="1520944" cy="1662662"/>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1800" y="4653136"/>
            <a:ext cx="2540124" cy="1744359"/>
          </a:xfrm>
          <a:prstGeom prst="rect">
            <a:avLst/>
          </a:prstGeom>
        </p:spPr>
      </p:pic>
      <p:sp>
        <p:nvSpPr>
          <p:cNvPr id="8" name="Date Placeholder 7"/>
          <p:cNvSpPr>
            <a:spLocks noGrp="1"/>
          </p:cNvSpPr>
          <p:nvPr>
            <p:ph type="dt" sz="half" idx="10"/>
          </p:nvPr>
        </p:nvSpPr>
        <p:spPr/>
        <p:txBody>
          <a:bodyPr/>
          <a:lstStyle/>
          <a:p>
            <a:fld id="{CD9E3A0D-043B-48C7-B0EC-EEC0DC8B0EC6}" type="datetime1">
              <a:rPr lang="en-GB" smtClean="0"/>
              <a:t>24/09/2013</a:t>
            </a:fld>
            <a:endParaRPr lang="en-GB"/>
          </a:p>
        </p:txBody>
      </p:sp>
    </p:spTree>
    <p:extLst>
      <p:ext uri="{BB962C8B-B14F-4D97-AF65-F5344CB8AC3E}">
        <p14:creationId xmlns:p14="http://schemas.microsoft.com/office/powerpoint/2010/main" val="178119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 (Natural / Artificial) Evolutionary Process</a:t>
            </a:r>
            <a:endParaRPr lang="en-GB"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296" y="4642108"/>
            <a:ext cx="2693600" cy="1409700"/>
          </a:xfrm>
        </p:spPr>
      </p:pic>
      <p:sp>
        <p:nvSpPr>
          <p:cNvPr id="7" name="TextBox 6"/>
          <p:cNvSpPr txBox="1"/>
          <p:nvPr/>
        </p:nvSpPr>
        <p:spPr>
          <a:xfrm>
            <a:off x="899592" y="3689857"/>
            <a:ext cx="3392646" cy="923330"/>
          </a:xfrm>
          <a:prstGeom prst="rect">
            <a:avLst/>
          </a:prstGeom>
          <a:noFill/>
        </p:spPr>
        <p:txBody>
          <a:bodyPr wrap="square" rtlCol="0">
            <a:spAutoFit/>
          </a:bodyPr>
          <a:lstStyle/>
          <a:p>
            <a:r>
              <a:rPr lang="en-GB" b="1" dirty="0" smtClean="0">
                <a:solidFill>
                  <a:srgbClr val="FF0000"/>
                </a:solidFill>
              </a:rPr>
              <a:t>Mutation/Variation</a:t>
            </a:r>
          </a:p>
          <a:p>
            <a:r>
              <a:rPr lang="en-GB" b="1" dirty="0" smtClean="0"/>
              <a:t>New genes introduced </a:t>
            </a:r>
          </a:p>
          <a:p>
            <a:r>
              <a:rPr lang="en-GB" b="1" dirty="0" smtClean="0"/>
              <a:t>into gene pool</a:t>
            </a:r>
            <a:endParaRPr lang="en-GB" b="1" dirty="0"/>
          </a:p>
        </p:txBody>
      </p:sp>
      <p:grpSp>
        <p:nvGrpSpPr>
          <p:cNvPr id="13" name="Group 12"/>
          <p:cNvGrpSpPr/>
          <p:nvPr/>
        </p:nvGrpSpPr>
        <p:grpSpPr>
          <a:xfrm>
            <a:off x="4751101" y="1627842"/>
            <a:ext cx="3997363" cy="2345404"/>
            <a:chOff x="3385385" y="2026286"/>
            <a:chExt cx="3420823" cy="206180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385" y="2026286"/>
              <a:ext cx="1944216" cy="1944216"/>
            </a:xfrm>
            <a:prstGeom prst="rect">
              <a:avLst/>
            </a:prstGeom>
          </p:spPr>
        </p:pic>
        <p:sp>
          <p:nvSpPr>
            <p:cNvPr id="9" name="TextBox 8"/>
            <p:cNvSpPr txBox="1"/>
            <p:nvPr/>
          </p:nvSpPr>
          <p:spPr>
            <a:xfrm>
              <a:off x="5416660" y="2056767"/>
              <a:ext cx="1389548" cy="2031325"/>
            </a:xfrm>
            <a:prstGeom prst="rect">
              <a:avLst/>
            </a:prstGeom>
            <a:noFill/>
          </p:spPr>
          <p:txBody>
            <a:bodyPr wrap="none" rtlCol="0">
              <a:spAutoFit/>
            </a:bodyPr>
            <a:lstStyle/>
            <a:p>
              <a:r>
                <a:rPr lang="en-GB" b="1" dirty="0" smtClean="0">
                  <a:solidFill>
                    <a:srgbClr val="FF0000"/>
                  </a:solidFill>
                </a:rPr>
                <a:t>Inheritance</a:t>
              </a:r>
            </a:p>
            <a:p>
              <a:r>
                <a:rPr lang="en-GB" b="1" dirty="0" smtClean="0"/>
                <a:t>Off-spring </a:t>
              </a:r>
            </a:p>
            <a:p>
              <a:r>
                <a:rPr lang="en-GB" b="1" dirty="0" smtClean="0"/>
                <a:t>have  similar</a:t>
              </a:r>
            </a:p>
            <a:p>
              <a:r>
                <a:rPr lang="en-GB" b="1" dirty="0" smtClean="0"/>
                <a:t>Genotype </a:t>
              </a:r>
            </a:p>
            <a:p>
              <a:r>
                <a:rPr lang="en-GB" b="1" dirty="0" smtClean="0"/>
                <a:t>(phenotype)</a:t>
              </a:r>
            </a:p>
            <a:p>
              <a:r>
                <a:rPr lang="en-GB" b="1" dirty="0" smtClean="0"/>
                <a:t>PERFECT </a:t>
              </a:r>
            </a:p>
            <a:p>
              <a:r>
                <a:rPr lang="en-GB" b="1" dirty="0" smtClean="0"/>
                <a:t>CODE</a:t>
              </a:r>
              <a:endParaRPr lang="en-GB" b="1" dirty="0"/>
            </a:p>
          </p:txBody>
        </p:sp>
      </p:grpSp>
      <p:sp>
        <p:nvSpPr>
          <p:cNvPr id="15" name="Content Placeholder 2"/>
          <p:cNvSpPr txBox="1">
            <a:spLocks/>
          </p:cNvSpPr>
          <p:nvPr/>
        </p:nvSpPr>
        <p:spPr>
          <a:xfrm>
            <a:off x="179511" y="1412776"/>
            <a:ext cx="4337785" cy="22608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smtClean="0"/>
              <a:t>1. variation (difference)</a:t>
            </a:r>
          </a:p>
          <a:p>
            <a:pPr lvl="1"/>
            <a:r>
              <a:rPr lang="en-GB" dirty="0" smtClean="0"/>
              <a:t>2. selection (evaluation)</a:t>
            </a:r>
          </a:p>
          <a:p>
            <a:pPr lvl="1"/>
            <a:r>
              <a:rPr lang="en-GB" dirty="0" smtClean="0"/>
              <a:t>3. inheritance (a)sexual reproduction)</a:t>
            </a:r>
            <a:endParaRPr lang="en-GB" dirty="0"/>
          </a:p>
        </p:txBody>
      </p:sp>
      <p:grpSp>
        <p:nvGrpSpPr>
          <p:cNvPr id="4" name="Group 3"/>
          <p:cNvGrpSpPr/>
          <p:nvPr/>
        </p:nvGrpSpPr>
        <p:grpSpPr>
          <a:xfrm>
            <a:off x="4534436" y="3973246"/>
            <a:ext cx="3637964" cy="2525891"/>
            <a:chOff x="4534436" y="3973246"/>
            <a:chExt cx="2428875" cy="2525891"/>
          </a:xfrm>
        </p:grpSpPr>
        <p:sp>
          <p:nvSpPr>
            <p:cNvPr id="11" name="TextBox 10"/>
            <p:cNvSpPr txBox="1"/>
            <p:nvPr/>
          </p:nvSpPr>
          <p:spPr>
            <a:xfrm>
              <a:off x="4630506" y="3973246"/>
              <a:ext cx="2185406" cy="646331"/>
            </a:xfrm>
            <a:prstGeom prst="rect">
              <a:avLst/>
            </a:prstGeom>
            <a:noFill/>
          </p:spPr>
          <p:txBody>
            <a:bodyPr wrap="none" rtlCol="0">
              <a:spAutoFit/>
            </a:bodyPr>
            <a:lstStyle/>
            <a:p>
              <a:r>
                <a:rPr lang="en-GB" b="1" dirty="0" smtClean="0">
                  <a:solidFill>
                    <a:srgbClr val="FF0000"/>
                  </a:solidFill>
                </a:rPr>
                <a:t>Selection</a:t>
              </a:r>
            </a:p>
            <a:p>
              <a:r>
                <a:rPr lang="en-GB" b="1" dirty="0" smtClean="0"/>
                <a:t>Survival of the fittest</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436" y="4613187"/>
              <a:ext cx="2428875" cy="1885950"/>
            </a:xfrm>
            <a:prstGeom prst="rect">
              <a:avLst/>
            </a:prstGeom>
          </p:spPr>
        </p:pic>
      </p:grpSp>
      <p:sp>
        <p:nvSpPr>
          <p:cNvPr id="10" name="Footer Placeholder 9"/>
          <p:cNvSpPr>
            <a:spLocks noGrp="1"/>
          </p:cNvSpPr>
          <p:nvPr>
            <p:ph type="ftr" sz="quarter" idx="11"/>
          </p:nvPr>
        </p:nvSpPr>
        <p:spPr/>
        <p:txBody>
          <a:bodyPr/>
          <a:lstStyle/>
          <a:p>
            <a:r>
              <a:rPr lang="en-GB" smtClean="0"/>
              <a:t>John Woodward University of Stirling</a:t>
            </a:r>
            <a:endParaRPr lang="en-GB"/>
          </a:p>
        </p:txBody>
      </p:sp>
      <p:sp>
        <p:nvSpPr>
          <p:cNvPr id="12" name="Slide Number Placeholder 11"/>
          <p:cNvSpPr>
            <a:spLocks noGrp="1"/>
          </p:cNvSpPr>
          <p:nvPr>
            <p:ph type="sldNum" sz="quarter" idx="12"/>
          </p:nvPr>
        </p:nvSpPr>
        <p:spPr/>
        <p:txBody>
          <a:bodyPr/>
          <a:lstStyle/>
          <a:p>
            <a:fld id="{068B9CB0-4C56-43B1-8FC9-F9CC48F9C60C}" type="slidenum">
              <a:rPr lang="en-GB" smtClean="0"/>
              <a:t>6</a:t>
            </a:fld>
            <a:endParaRPr lang="en-GB"/>
          </a:p>
        </p:txBody>
      </p:sp>
      <p:sp>
        <p:nvSpPr>
          <p:cNvPr id="3" name="TextBox 2"/>
          <p:cNvSpPr txBox="1"/>
          <p:nvPr/>
        </p:nvSpPr>
        <p:spPr>
          <a:xfrm>
            <a:off x="899632" y="6021288"/>
            <a:ext cx="2584682" cy="646331"/>
          </a:xfrm>
          <a:prstGeom prst="rect">
            <a:avLst/>
          </a:prstGeom>
          <a:noFill/>
        </p:spPr>
        <p:txBody>
          <a:bodyPr wrap="none" rtlCol="0">
            <a:spAutoFit/>
          </a:bodyPr>
          <a:lstStyle/>
          <a:p>
            <a:r>
              <a:rPr lang="en-GB" dirty="0"/>
              <a:t>Peppered moth evolution</a:t>
            </a:r>
          </a:p>
          <a:p>
            <a:endParaRPr lang="en-GB" dirty="0"/>
          </a:p>
        </p:txBody>
      </p:sp>
      <p:sp>
        <p:nvSpPr>
          <p:cNvPr id="5" name="Date Placeholder 4"/>
          <p:cNvSpPr>
            <a:spLocks noGrp="1"/>
          </p:cNvSpPr>
          <p:nvPr>
            <p:ph type="dt" sz="half" idx="10"/>
          </p:nvPr>
        </p:nvSpPr>
        <p:spPr/>
        <p:txBody>
          <a:bodyPr/>
          <a:lstStyle/>
          <a:p>
            <a:fld id="{2A6C70EB-9DFF-4348-B2B2-394200CFA9BB}" type="datetime1">
              <a:rPr lang="en-GB" smtClean="0"/>
              <a:t>24/09/2013</a:t>
            </a:fld>
            <a:endParaRPr lang="en-GB"/>
          </a:p>
        </p:txBody>
      </p:sp>
    </p:spTree>
    <p:extLst>
      <p:ext uri="{BB962C8B-B14F-4D97-AF65-F5344CB8AC3E}">
        <p14:creationId xmlns:p14="http://schemas.microsoft.com/office/powerpoint/2010/main" val="125626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b="1" dirty="0"/>
              <a:t>(</a:t>
            </a:r>
            <a:r>
              <a:rPr lang="en-GB" b="1" dirty="0">
                <a:solidFill>
                  <a:srgbClr val="FF0000"/>
                </a:solidFill>
              </a:rPr>
              <a:t>Un</a:t>
            </a:r>
            <a:r>
              <a:rPr lang="en-GB" b="1" dirty="0"/>
              <a:t>) </a:t>
            </a:r>
            <a:r>
              <a:rPr lang="en-GB" b="1" dirty="0">
                <a:solidFill>
                  <a:srgbClr val="00B050"/>
                </a:solidFill>
              </a:rPr>
              <a:t>Successful</a:t>
            </a:r>
            <a:r>
              <a:rPr lang="en-GB" b="1" dirty="0"/>
              <a:t> </a:t>
            </a:r>
            <a:r>
              <a:rPr lang="en-GB" b="1" dirty="0" smtClean="0"/>
              <a:t>Evolutionary Stories</a:t>
            </a:r>
            <a:endParaRPr lang="en-GB" b="1" dirty="0"/>
          </a:p>
        </p:txBody>
      </p:sp>
      <p:sp>
        <p:nvSpPr>
          <p:cNvPr id="3" name="Content Placeholder 2"/>
          <p:cNvSpPr>
            <a:spLocks noGrp="1"/>
          </p:cNvSpPr>
          <p:nvPr>
            <p:ph idx="1"/>
          </p:nvPr>
        </p:nvSpPr>
        <p:spPr>
          <a:xfrm>
            <a:off x="457200" y="1600201"/>
            <a:ext cx="5410944" cy="2351152"/>
          </a:xfrm>
        </p:spPr>
        <p:txBody>
          <a:bodyPr>
            <a:normAutofit fontScale="92500"/>
          </a:bodyPr>
          <a:lstStyle/>
          <a:p>
            <a:pPr marL="514350" indent="-514350">
              <a:buFont typeface="+mj-lt"/>
              <a:buAutoNum type="arabicPeriod"/>
            </a:pPr>
            <a:r>
              <a:rPr lang="en-GB" dirty="0" smtClean="0">
                <a:solidFill>
                  <a:srgbClr val="00B050"/>
                </a:solidFill>
              </a:rPr>
              <a:t>40 minutes to copy DNA but only 20 </a:t>
            </a:r>
            <a:r>
              <a:rPr lang="en-GB" dirty="0">
                <a:solidFill>
                  <a:srgbClr val="00B050"/>
                </a:solidFill>
              </a:rPr>
              <a:t>minutes</a:t>
            </a:r>
            <a:r>
              <a:rPr lang="en-GB" dirty="0" smtClean="0">
                <a:solidFill>
                  <a:srgbClr val="00B050"/>
                </a:solidFill>
              </a:rPr>
              <a:t> to reproduce. </a:t>
            </a:r>
          </a:p>
          <a:p>
            <a:pPr marL="514350" indent="-514350">
              <a:buFont typeface="+mj-lt"/>
              <a:buAutoNum type="arabicPeriod"/>
            </a:pPr>
            <a:r>
              <a:rPr lang="en-GB" dirty="0" smtClean="0">
                <a:solidFill>
                  <a:srgbClr val="00B050"/>
                </a:solidFill>
              </a:rPr>
              <a:t>Ants know way to nest. </a:t>
            </a:r>
          </a:p>
          <a:p>
            <a:pPr marL="514350" indent="-514350">
              <a:buFont typeface="+mj-lt"/>
              <a:buAutoNum type="arabicPeriod"/>
            </a:pPr>
            <a:r>
              <a:rPr lang="en-GB" dirty="0" smtClean="0">
                <a:solidFill>
                  <a:srgbClr val="00B050"/>
                </a:solidFill>
              </a:rPr>
              <a:t>3D noise location</a:t>
            </a:r>
          </a:p>
        </p:txBody>
      </p:sp>
      <p:sp>
        <p:nvSpPr>
          <p:cNvPr id="4" name="Content Placeholder 2"/>
          <p:cNvSpPr txBox="1">
            <a:spLocks/>
          </p:cNvSpPr>
          <p:nvPr/>
        </p:nvSpPr>
        <p:spPr>
          <a:xfrm>
            <a:off x="6084167" y="4149080"/>
            <a:ext cx="2892747" cy="2262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smtClean="0">
                <a:solidFill>
                  <a:srgbClr val="FF0000"/>
                </a:solidFill>
              </a:rPr>
              <a:t>Bull dogs…</a:t>
            </a:r>
          </a:p>
          <a:p>
            <a:pPr marL="514350" indent="-514350">
              <a:buFont typeface="+mj-lt"/>
              <a:buAutoNum type="arabicPeriod"/>
            </a:pPr>
            <a:r>
              <a:rPr lang="en-GB" dirty="0" smtClean="0">
                <a:solidFill>
                  <a:srgbClr val="FF0000"/>
                </a:solidFill>
              </a:rPr>
              <a:t>Giant Squid brains</a:t>
            </a:r>
          </a:p>
          <a:p>
            <a:pPr marL="514350" indent="-514350">
              <a:buFont typeface="+mj-lt"/>
              <a:buAutoNum type="arabicPeriod"/>
            </a:pPr>
            <a:r>
              <a:rPr lang="en-GB" dirty="0" smtClean="0">
                <a:solidFill>
                  <a:srgbClr val="FF0000"/>
                </a:solidFill>
              </a:rPr>
              <a:t>Wheels?</a:t>
            </a:r>
            <a:endParaRPr lang="en-GB"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556792"/>
            <a:ext cx="1933575"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149080"/>
            <a:ext cx="3139038" cy="17564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3939168"/>
            <a:ext cx="2116027" cy="2298005"/>
          </a:xfrm>
          <a:prstGeom prst="rect">
            <a:avLst/>
          </a:prstGeom>
        </p:spPr>
      </p:pic>
      <p:sp>
        <p:nvSpPr>
          <p:cNvPr id="11" name="Footer Placeholder 10"/>
          <p:cNvSpPr>
            <a:spLocks noGrp="1"/>
          </p:cNvSpPr>
          <p:nvPr>
            <p:ph type="ftr" sz="quarter" idx="11"/>
          </p:nvPr>
        </p:nvSpPr>
        <p:spPr/>
        <p:txBody>
          <a:bodyPr/>
          <a:lstStyle/>
          <a:p>
            <a:r>
              <a:rPr lang="en-GB" smtClean="0"/>
              <a:t>John Woodward University of Stirling</a:t>
            </a:r>
            <a:endParaRPr lang="en-GB"/>
          </a:p>
        </p:txBody>
      </p:sp>
      <p:sp>
        <p:nvSpPr>
          <p:cNvPr id="12" name="Slide Number Placeholder 11"/>
          <p:cNvSpPr>
            <a:spLocks noGrp="1"/>
          </p:cNvSpPr>
          <p:nvPr>
            <p:ph type="sldNum" sz="quarter" idx="12"/>
          </p:nvPr>
        </p:nvSpPr>
        <p:spPr/>
        <p:txBody>
          <a:bodyPr/>
          <a:lstStyle/>
          <a:p>
            <a:fld id="{068B9CB0-4C56-43B1-8FC9-F9CC48F9C60C}" type="slidenum">
              <a:rPr lang="en-GB" smtClean="0"/>
              <a:t>7</a:t>
            </a:fld>
            <a:endParaRPr lang="en-GB"/>
          </a:p>
        </p:txBody>
      </p:sp>
      <p:sp>
        <p:nvSpPr>
          <p:cNvPr id="8" name="Date Placeholder 7"/>
          <p:cNvSpPr>
            <a:spLocks noGrp="1"/>
          </p:cNvSpPr>
          <p:nvPr>
            <p:ph type="dt" sz="half" idx="10"/>
          </p:nvPr>
        </p:nvSpPr>
        <p:spPr/>
        <p:txBody>
          <a:bodyPr/>
          <a:lstStyle/>
          <a:p>
            <a:fld id="{4444D2E2-2B73-4EEE-8E4C-AC734ACE5ED4}" type="datetime1">
              <a:rPr lang="en-GB" smtClean="0"/>
              <a:t>24/09/2013</a:t>
            </a:fld>
            <a:endParaRPr lang="en-GB"/>
          </a:p>
        </p:txBody>
      </p:sp>
    </p:spTree>
    <p:extLst>
      <p:ext uri="{BB962C8B-B14F-4D97-AF65-F5344CB8AC3E}">
        <p14:creationId xmlns:p14="http://schemas.microsoft.com/office/powerpoint/2010/main" val="35439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27" y="3473"/>
            <a:ext cx="8856984" cy="1143000"/>
          </a:xfrm>
        </p:spPr>
        <p:txBody>
          <a:bodyPr>
            <a:normAutofit fontScale="90000"/>
          </a:bodyPr>
          <a:lstStyle/>
          <a:p>
            <a:r>
              <a:rPr lang="en-GB" b="1" dirty="0" smtClean="0"/>
              <a:t>Meta-heuristics </a:t>
            </a:r>
            <a:r>
              <a:rPr lang="en-GB" b="1" dirty="0"/>
              <a:t>/ Computational Search</a:t>
            </a:r>
          </a:p>
        </p:txBody>
      </p:sp>
      <p:sp>
        <p:nvSpPr>
          <p:cNvPr id="30" name="Content Placeholder 2"/>
          <p:cNvSpPr>
            <a:spLocks noGrp="1"/>
          </p:cNvSpPr>
          <p:nvPr>
            <p:ph idx="1"/>
          </p:nvPr>
        </p:nvSpPr>
        <p:spPr>
          <a:xfrm>
            <a:off x="0" y="3645024"/>
            <a:ext cx="9144000" cy="3212976"/>
          </a:xfrm>
        </p:spPr>
        <p:txBody>
          <a:bodyPr>
            <a:normAutofit fontScale="92500" lnSpcReduction="20000"/>
          </a:bodyPr>
          <a:lstStyle/>
          <a:p>
            <a:pPr marL="0" indent="0">
              <a:buNone/>
            </a:pPr>
            <a:r>
              <a:rPr lang="en-GB" dirty="0" smtClean="0"/>
              <a:t>A set of candidate solutions</a:t>
            </a:r>
          </a:p>
          <a:p>
            <a:pPr marL="0" indent="0">
              <a:buNone/>
            </a:pPr>
            <a:r>
              <a:rPr lang="en-GB" dirty="0" smtClean="0"/>
              <a:t>Permutations O(n</a:t>
            </a:r>
            <a:r>
              <a:rPr lang="en-GB" dirty="0"/>
              <a:t>!), Bit strings  O(2^n),  </a:t>
            </a:r>
            <a:r>
              <a:rPr lang="en-GB" dirty="0" smtClean="0"/>
              <a:t>Program O(?)</a:t>
            </a:r>
            <a:endParaRPr lang="en-GB" dirty="0"/>
          </a:p>
          <a:p>
            <a:pPr marL="0" indent="0">
              <a:buNone/>
            </a:pPr>
            <a:r>
              <a:rPr lang="en-GB" dirty="0" smtClean="0">
                <a:solidFill>
                  <a:srgbClr val="00B050"/>
                </a:solidFill>
              </a:rPr>
              <a:t>For small n, we can exhaustively search</a:t>
            </a:r>
            <a:r>
              <a:rPr lang="en-GB" dirty="0" smtClean="0"/>
              <a:t>.</a:t>
            </a:r>
          </a:p>
          <a:p>
            <a:pPr marL="0" indent="0">
              <a:buNone/>
            </a:pPr>
            <a:r>
              <a:rPr lang="en-GB" dirty="0" smtClean="0"/>
              <a:t>For large n, we have to sample with </a:t>
            </a:r>
            <a:r>
              <a:rPr lang="en-GB" b="1" dirty="0" smtClean="0"/>
              <a:t>Metaheuristic /Search algorithm</a:t>
            </a:r>
            <a:r>
              <a:rPr lang="en-GB" dirty="0" smtClean="0"/>
              <a:t>. </a:t>
            </a:r>
            <a:r>
              <a:rPr lang="en-GB" dirty="0" smtClean="0">
                <a:solidFill>
                  <a:srgbClr val="FF0000"/>
                </a:solidFill>
              </a:rPr>
              <a:t>Combinatorial explosion.  </a:t>
            </a:r>
          </a:p>
          <a:p>
            <a:pPr marL="0" indent="0">
              <a:buNone/>
            </a:pPr>
            <a:r>
              <a:rPr lang="en-GB" dirty="0" smtClean="0"/>
              <a:t>Trade off sample size vs.  time. </a:t>
            </a:r>
            <a:endParaRPr lang="en-GB" dirty="0"/>
          </a:p>
          <a:p>
            <a:pPr marL="0" indent="0">
              <a:buNone/>
            </a:pPr>
            <a:r>
              <a:rPr lang="en-GB" dirty="0" smtClean="0"/>
              <a:t>GA and GP are biologically motivated meta-heuristics. </a:t>
            </a:r>
          </a:p>
        </p:txBody>
      </p:sp>
      <p:grpSp>
        <p:nvGrpSpPr>
          <p:cNvPr id="11" name="Group 10"/>
          <p:cNvGrpSpPr/>
          <p:nvPr/>
        </p:nvGrpSpPr>
        <p:grpSpPr>
          <a:xfrm>
            <a:off x="208062" y="1227038"/>
            <a:ext cx="1296144" cy="2160240"/>
            <a:chOff x="3304014" y="2060848"/>
            <a:chExt cx="1296144" cy="2160240"/>
          </a:xfrm>
        </p:grpSpPr>
        <p:sp>
          <p:nvSpPr>
            <p:cNvPr id="12" name="Oval 11"/>
            <p:cNvSpPr/>
            <p:nvPr/>
          </p:nvSpPr>
          <p:spPr>
            <a:xfrm>
              <a:off x="3304014" y="2060848"/>
              <a:ext cx="1296144"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13" name="TextBox 12"/>
            <p:cNvSpPr txBox="1"/>
            <p:nvPr/>
          </p:nvSpPr>
          <p:spPr>
            <a:xfrm>
              <a:off x="3684224" y="2268761"/>
              <a:ext cx="535724" cy="1754326"/>
            </a:xfrm>
            <a:prstGeom prst="rect">
              <a:avLst/>
            </a:prstGeom>
            <a:noFill/>
          </p:spPr>
          <p:txBody>
            <a:bodyPr wrap="none" rtlCol="0">
              <a:spAutoFit/>
            </a:bodyPr>
            <a:lstStyle/>
            <a:p>
              <a:r>
                <a:rPr lang="en-GB" dirty="0" smtClean="0"/>
                <a:t>123</a:t>
              </a:r>
            </a:p>
            <a:p>
              <a:r>
                <a:rPr lang="en-GB" dirty="0" smtClean="0"/>
                <a:t>132</a:t>
              </a:r>
            </a:p>
            <a:p>
              <a:r>
                <a:rPr lang="en-GB" dirty="0" smtClean="0"/>
                <a:t>213</a:t>
              </a:r>
            </a:p>
            <a:p>
              <a:r>
                <a:rPr lang="en-GB" dirty="0" smtClean="0"/>
                <a:t>231</a:t>
              </a:r>
              <a:endParaRPr lang="en-GB" dirty="0"/>
            </a:p>
            <a:p>
              <a:r>
                <a:rPr lang="en-GB" dirty="0" smtClean="0"/>
                <a:t>312</a:t>
              </a:r>
            </a:p>
            <a:p>
              <a:r>
                <a:rPr lang="en-GB" dirty="0" smtClean="0"/>
                <a:t>321</a:t>
              </a:r>
              <a:endParaRPr lang="en-GB" dirty="0"/>
            </a:p>
          </p:txBody>
        </p:sp>
      </p:grpSp>
      <p:grpSp>
        <p:nvGrpSpPr>
          <p:cNvPr id="5" name="Group 4"/>
          <p:cNvGrpSpPr/>
          <p:nvPr/>
        </p:nvGrpSpPr>
        <p:grpSpPr>
          <a:xfrm>
            <a:off x="3491880" y="1323593"/>
            <a:ext cx="3058823" cy="2308324"/>
            <a:chOff x="3491880" y="1323593"/>
            <a:chExt cx="3058823" cy="2308324"/>
          </a:xfrm>
        </p:grpSpPr>
        <p:grpSp>
          <p:nvGrpSpPr>
            <p:cNvPr id="7" name="Group 6"/>
            <p:cNvGrpSpPr/>
            <p:nvPr/>
          </p:nvGrpSpPr>
          <p:grpSpPr>
            <a:xfrm>
              <a:off x="3491880" y="1323593"/>
              <a:ext cx="826967" cy="2160240"/>
              <a:chOff x="3059440" y="2018903"/>
              <a:chExt cx="826967" cy="2160240"/>
            </a:xfrm>
          </p:grpSpPr>
          <p:sp>
            <p:nvSpPr>
              <p:cNvPr id="4" name="Oval 3"/>
              <p:cNvSpPr/>
              <p:nvPr/>
            </p:nvSpPr>
            <p:spPr>
              <a:xfrm>
                <a:off x="3059440" y="2018903"/>
                <a:ext cx="826967"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6" name="TextBox 5"/>
              <p:cNvSpPr txBox="1"/>
              <p:nvPr/>
            </p:nvSpPr>
            <p:spPr>
              <a:xfrm>
                <a:off x="3263571" y="2498858"/>
                <a:ext cx="418704" cy="1200329"/>
              </a:xfrm>
              <a:prstGeom prst="rect">
                <a:avLst/>
              </a:prstGeom>
              <a:noFill/>
            </p:spPr>
            <p:txBody>
              <a:bodyPr wrap="none" rtlCol="0">
                <a:spAutoFit/>
              </a:bodyPr>
              <a:lstStyle/>
              <a:p>
                <a:r>
                  <a:rPr lang="en-GB" dirty="0" smtClean="0"/>
                  <a:t>00</a:t>
                </a:r>
              </a:p>
              <a:p>
                <a:r>
                  <a:rPr lang="en-GB" dirty="0" smtClean="0"/>
                  <a:t>01</a:t>
                </a:r>
              </a:p>
              <a:p>
                <a:r>
                  <a:rPr lang="en-GB" dirty="0" smtClean="0"/>
                  <a:t>10</a:t>
                </a:r>
              </a:p>
              <a:p>
                <a:r>
                  <a:rPr lang="en-GB" dirty="0" smtClean="0"/>
                  <a:t>11</a:t>
                </a:r>
              </a:p>
            </p:txBody>
          </p:sp>
        </p:grpSp>
        <p:sp>
          <p:nvSpPr>
            <p:cNvPr id="14" name="TextBox 13"/>
            <p:cNvSpPr txBox="1"/>
            <p:nvPr/>
          </p:nvSpPr>
          <p:spPr>
            <a:xfrm>
              <a:off x="4318847" y="1323593"/>
              <a:ext cx="2231856" cy="2308324"/>
            </a:xfrm>
            <a:prstGeom prst="rect">
              <a:avLst/>
            </a:prstGeom>
            <a:noFill/>
          </p:spPr>
          <p:txBody>
            <a:bodyPr wrap="square" rtlCol="0">
              <a:spAutoFit/>
            </a:bodyPr>
            <a:lstStyle/>
            <a:p>
              <a:r>
                <a:rPr lang="en-GB" sz="2400" b="1" dirty="0" smtClean="0"/>
                <a:t>Space of </a:t>
              </a:r>
              <a:r>
                <a:rPr lang="en-GB" sz="2400" b="1" dirty="0" smtClean="0">
                  <a:solidFill>
                    <a:srgbClr val="FF0000"/>
                  </a:solidFill>
                </a:rPr>
                <a:t>bit </a:t>
              </a:r>
            </a:p>
            <a:p>
              <a:r>
                <a:rPr lang="en-GB" sz="2400" b="1" dirty="0" smtClean="0">
                  <a:solidFill>
                    <a:srgbClr val="FF0000"/>
                  </a:solidFill>
                </a:rPr>
                <a:t>string</a:t>
              </a:r>
              <a:r>
                <a:rPr lang="en-GB" sz="2400" b="1" dirty="0" smtClean="0"/>
                <a:t> solutions</a:t>
              </a:r>
            </a:p>
            <a:p>
              <a:r>
                <a:rPr lang="en-GB" sz="2400" dirty="0" smtClean="0"/>
                <a:t>e.g. test case </a:t>
              </a:r>
            </a:p>
            <a:p>
              <a:r>
                <a:rPr lang="en-GB" sz="2400" dirty="0" smtClean="0"/>
                <a:t>Minimization</a:t>
              </a:r>
            </a:p>
            <a:p>
              <a:r>
                <a:rPr lang="en-GB" sz="2400" dirty="0" smtClean="0"/>
                <a:t>SUBSET SELECTION</a:t>
              </a:r>
              <a:endParaRPr lang="en-GB" sz="2400" dirty="0"/>
            </a:p>
          </p:txBody>
        </p:sp>
      </p:grpSp>
      <p:sp>
        <p:nvSpPr>
          <p:cNvPr id="22" name="TextBox 21"/>
          <p:cNvSpPr txBox="1"/>
          <p:nvPr/>
        </p:nvSpPr>
        <p:spPr>
          <a:xfrm>
            <a:off x="1518518" y="1249551"/>
            <a:ext cx="1973362" cy="2308324"/>
          </a:xfrm>
          <a:prstGeom prst="rect">
            <a:avLst/>
          </a:prstGeom>
          <a:noFill/>
        </p:spPr>
        <p:txBody>
          <a:bodyPr wrap="square" rtlCol="0">
            <a:spAutoFit/>
          </a:bodyPr>
          <a:lstStyle/>
          <a:p>
            <a:r>
              <a:rPr lang="en-GB" sz="2400" b="1" dirty="0" smtClean="0"/>
              <a:t>Space of </a:t>
            </a:r>
          </a:p>
          <a:p>
            <a:r>
              <a:rPr lang="en-GB" sz="2400" b="1" dirty="0" smtClean="0"/>
              <a:t>permutation </a:t>
            </a:r>
          </a:p>
          <a:p>
            <a:r>
              <a:rPr lang="en-GB" sz="2400" b="1" dirty="0"/>
              <a:t>s</a:t>
            </a:r>
            <a:r>
              <a:rPr lang="en-GB" sz="2400" b="1" dirty="0" smtClean="0"/>
              <a:t>olutions</a:t>
            </a:r>
          </a:p>
          <a:p>
            <a:r>
              <a:rPr lang="en-GB" sz="2400" dirty="0" smtClean="0"/>
              <a:t>e.g. test case</a:t>
            </a:r>
          </a:p>
          <a:p>
            <a:r>
              <a:rPr lang="en-GB" sz="2400" dirty="0" smtClean="0"/>
              <a:t>Prioritisation</a:t>
            </a:r>
          </a:p>
          <a:p>
            <a:r>
              <a:rPr lang="en-GB" sz="2400" dirty="0" smtClean="0"/>
              <a:t>(ORDERING). </a:t>
            </a:r>
            <a:endParaRPr lang="en-GB" sz="2400" dirty="0"/>
          </a:p>
        </p:txBody>
      </p:sp>
      <p:sp>
        <p:nvSpPr>
          <p:cNvPr id="10" name="Footer Placeholder 9"/>
          <p:cNvSpPr>
            <a:spLocks noGrp="1"/>
          </p:cNvSpPr>
          <p:nvPr>
            <p:ph type="ftr" sz="quarter" idx="11"/>
          </p:nvPr>
        </p:nvSpPr>
        <p:spPr/>
        <p:txBody>
          <a:bodyPr/>
          <a:lstStyle/>
          <a:p>
            <a:r>
              <a:rPr lang="en-GB" smtClean="0"/>
              <a:t>John Woodward University of Stirling</a:t>
            </a:r>
            <a:endParaRPr lang="en-GB"/>
          </a:p>
        </p:txBody>
      </p:sp>
      <p:sp>
        <p:nvSpPr>
          <p:cNvPr id="15" name="Slide Number Placeholder 14"/>
          <p:cNvSpPr>
            <a:spLocks noGrp="1"/>
          </p:cNvSpPr>
          <p:nvPr>
            <p:ph type="sldNum" sz="quarter" idx="12"/>
          </p:nvPr>
        </p:nvSpPr>
        <p:spPr/>
        <p:txBody>
          <a:bodyPr/>
          <a:lstStyle/>
          <a:p>
            <a:fld id="{068B9CB0-4C56-43B1-8FC9-F9CC48F9C60C}" type="slidenum">
              <a:rPr lang="en-GB" smtClean="0"/>
              <a:t>8</a:t>
            </a:fld>
            <a:endParaRPr lang="en-GB"/>
          </a:p>
        </p:txBody>
      </p:sp>
      <p:grpSp>
        <p:nvGrpSpPr>
          <p:cNvPr id="16" name="Group 15"/>
          <p:cNvGrpSpPr/>
          <p:nvPr/>
        </p:nvGrpSpPr>
        <p:grpSpPr>
          <a:xfrm>
            <a:off x="6418971" y="1249550"/>
            <a:ext cx="2735273" cy="2382367"/>
            <a:chOff x="4114715" y="1138192"/>
            <a:chExt cx="2735273" cy="2382367"/>
          </a:xfrm>
        </p:grpSpPr>
        <p:grpSp>
          <p:nvGrpSpPr>
            <p:cNvPr id="17" name="Group 16"/>
            <p:cNvGrpSpPr/>
            <p:nvPr/>
          </p:nvGrpSpPr>
          <p:grpSpPr>
            <a:xfrm>
              <a:off x="4114715" y="1360319"/>
              <a:ext cx="826967" cy="2160240"/>
              <a:chOff x="3682275" y="2055629"/>
              <a:chExt cx="826967" cy="2160240"/>
            </a:xfrm>
          </p:grpSpPr>
          <p:sp>
            <p:nvSpPr>
              <p:cNvPr id="19" name="Oval 18"/>
              <p:cNvSpPr/>
              <p:nvPr/>
            </p:nvSpPr>
            <p:spPr>
              <a:xfrm>
                <a:off x="3682275" y="2055629"/>
                <a:ext cx="826967" cy="21602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x1</a:t>
                </a:r>
                <a:endParaRPr lang="en-GB" dirty="0"/>
              </a:p>
            </p:txBody>
          </p:sp>
          <p:sp>
            <p:nvSpPr>
              <p:cNvPr id="20" name="TextBox 19"/>
              <p:cNvSpPr txBox="1"/>
              <p:nvPr/>
            </p:nvSpPr>
            <p:spPr>
              <a:xfrm>
                <a:off x="3713677" y="2674084"/>
                <a:ext cx="761747" cy="923330"/>
              </a:xfrm>
              <a:prstGeom prst="rect">
                <a:avLst/>
              </a:prstGeom>
              <a:noFill/>
            </p:spPr>
            <p:txBody>
              <a:bodyPr wrap="none" rtlCol="0">
                <a:spAutoFit/>
              </a:bodyPr>
              <a:lstStyle/>
              <a:p>
                <a:r>
                  <a:rPr lang="en-GB" dirty="0" smtClean="0"/>
                  <a:t>incR1</a:t>
                </a:r>
              </a:p>
              <a:p>
                <a:r>
                  <a:rPr lang="en-GB" dirty="0"/>
                  <a:t>d</a:t>
                </a:r>
                <a:r>
                  <a:rPr lang="en-GB" dirty="0" smtClean="0"/>
                  <a:t>ecR2</a:t>
                </a:r>
              </a:p>
              <a:p>
                <a:r>
                  <a:rPr lang="en-GB" dirty="0" smtClean="0"/>
                  <a:t>clrR3</a:t>
                </a:r>
              </a:p>
            </p:txBody>
          </p:sp>
        </p:grpSp>
        <p:sp>
          <p:nvSpPr>
            <p:cNvPr id="18" name="TextBox 17"/>
            <p:cNvSpPr txBox="1"/>
            <p:nvPr/>
          </p:nvSpPr>
          <p:spPr>
            <a:xfrm>
              <a:off x="4918109" y="1138192"/>
              <a:ext cx="1931879" cy="2308324"/>
            </a:xfrm>
            <a:prstGeom prst="rect">
              <a:avLst/>
            </a:prstGeom>
            <a:noFill/>
          </p:spPr>
          <p:txBody>
            <a:bodyPr wrap="square" rtlCol="0">
              <a:spAutoFit/>
            </a:bodyPr>
            <a:lstStyle/>
            <a:p>
              <a:r>
                <a:rPr lang="en-GB" sz="2400" b="1" dirty="0" smtClean="0"/>
                <a:t>Space of </a:t>
              </a:r>
              <a:r>
                <a:rPr lang="en-GB" sz="2400" b="1" dirty="0" smtClean="0">
                  <a:solidFill>
                    <a:srgbClr val="00B050"/>
                  </a:solidFill>
                </a:rPr>
                <a:t>programs</a:t>
              </a:r>
            </a:p>
            <a:p>
              <a:r>
                <a:rPr lang="en-GB" sz="2400" dirty="0" smtClean="0"/>
                <a:t>e.g. robot control, </a:t>
              </a:r>
            </a:p>
            <a:p>
              <a:r>
                <a:rPr lang="en-GB" sz="2400" dirty="0" smtClean="0"/>
                <a:t>Regression,</a:t>
              </a:r>
            </a:p>
            <a:p>
              <a:r>
                <a:rPr lang="en-GB" sz="2400" dirty="0" smtClean="0"/>
                <a:t>classification</a:t>
              </a:r>
              <a:endParaRPr lang="en-GB" sz="2400" dirty="0"/>
            </a:p>
          </p:txBody>
        </p:sp>
      </p:grpSp>
      <p:sp>
        <p:nvSpPr>
          <p:cNvPr id="3" name="Date Placeholder 2"/>
          <p:cNvSpPr>
            <a:spLocks noGrp="1"/>
          </p:cNvSpPr>
          <p:nvPr>
            <p:ph type="dt" sz="half" idx="10"/>
          </p:nvPr>
        </p:nvSpPr>
        <p:spPr/>
        <p:txBody>
          <a:bodyPr/>
          <a:lstStyle/>
          <a:p>
            <a:fld id="{49F915EC-EA64-41B3-8EFD-980504DC79F8}" type="datetime1">
              <a:rPr lang="en-GB" smtClean="0"/>
              <a:t>24/09/2013</a:t>
            </a:fld>
            <a:endParaRPr lang="en-GB"/>
          </a:p>
        </p:txBody>
      </p:sp>
    </p:spTree>
    <p:extLst>
      <p:ext uri="{BB962C8B-B14F-4D97-AF65-F5344CB8AC3E}">
        <p14:creationId xmlns:p14="http://schemas.microsoft.com/office/powerpoint/2010/main" val="19119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b="1" dirty="0" smtClean="0"/>
              <a:t>Genetic Algorithms (Bit-strings) </a:t>
            </a:r>
            <a:endParaRPr lang="en-GB" b="1" dirty="0"/>
          </a:p>
        </p:txBody>
      </p:sp>
      <p:grpSp>
        <p:nvGrpSpPr>
          <p:cNvPr id="9" name="Group 8"/>
          <p:cNvGrpSpPr/>
          <p:nvPr/>
        </p:nvGrpSpPr>
        <p:grpSpPr>
          <a:xfrm>
            <a:off x="2850419" y="1251746"/>
            <a:ext cx="2627707" cy="2581492"/>
            <a:chOff x="3442477" y="2024029"/>
            <a:chExt cx="2627707" cy="2581492"/>
          </a:xfrm>
        </p:grpSpPr>
        <p:sp>
          <p:nvSpPr>
            <p:cNvPr id="4" name="TextBox 3"/>
            <p:cNvSpPr txBox="1"/>
            <p:nvPr/>
          </p:nvSpPr>
          <p:spPr>
            <a:xfrm>
              <a:off x="3442477" y="2024029"/>
              <a:ext cx="2627707" cy="830997"/>
            </a:xfrm>
            <a:prstGeom prst="rect">
              <a:avLst/>
            </a:prstGeom>
            <a:noFill/>
          </p:spPr>
          <p:txBody>
            <a:bodyPr wrap="none" rtlCol="0">
              <a:spAutoFit/>
            </a:bodyPr>
            <a:lstStyle/>
            <a:p>
              <a:r>
                <a:rPr lang="en-GB" sz="2400" b="1" dirty="0" smtClean="0">
                  <a:solidFill>
                    <a:srgbClr val="00B050"/>
                  </a:solidFill>
                </a:rPr>
                <a:t>Breed a population</a:t>
              </a:r>
            </a:p>
            <a:p>
              <a:r>
                <a:rPr lang="en-GB" sz="2400" b="1" dirty="0">
                  <a:solidFill>
                    <a:srgbClr val="00B050"/>
                  </a:solidFill>
                </a:rPr>
                <a:t>o</a:t>
              </a:r>
              <a:r>
                <a:rPr lang="en-GB" sz="2400" b="1" dirty="0" smtClean="0">
                  <a:solidFill>
                    <a:srgbClr val="00B050"/>
                  </a:solidFill>
                </a:rPr>
                <a:t>f BIT STRINGS.</a:t>
              </a:r>
              <a:endParaRPr lang="en-GB" sz="2400" b="1" dirty="0">
                <a:solidFill>
                  <a:srgbClr val="00B050"/>
                </a:solidFill>
              </a:endParaRPr>
            </a:p>
          </p:txBody>
        </p:sp>
        <p:sp>
          <p:nvSpPr>
            <p:cNvPr id="5" name="TextBox 4"/>
            <p:cNvSpPr txBox="1"/>
            <p:nvPr/>
          </p:nvSpPr>
          <p:spPr>
            <a:xfrm>
              <a:off x="3600088" y="2851195"/>
              <a:ext cx="1471878" cy="1754326"/>
            </a:xfrm>
            <a:prstGeom prst="rect">
              <a:avLst/>
            </a:prstGeom>
            <a:noFill/>
            <a:ln w="9525">
              <a:solidFill>
                <a:schemeClr val="tx1"/>
              </a:solidFill>
            </a:ln>
          </p:spPr>
          <p:txBody>
            <a:bodyPr wrap="none" rtlCol="0">
              <a:spAutoFit/>
            </a:bodyPr>
            <a:lstStyle/>
            <a:p>
              <a:r>
                <a:rPr lang="en-GB" dirty="0" smtClean="0">
                  <a:solidFill>
                    <a:srgbClr val="00B050"/>
                  </a:solidFill>
                </a:rPr>
                <a:t>01110010110</a:t>
              </a:r>
            </a:p>
            <a:p>
              <a:r>
                <a:rPr lang="en-GB" dirty="0" smtClean="0">
                  <a:solidFill>
                    <a:srgbClr val="00B050"/>
                  </a:solidFill>
                </a:rPr>
                <a:t>01110010110</a:t>
              </a:r>
            </a:p>
            <a:p>
              <a:r>
                <a:rPr lang="en-GB" dirty="0" smtClean="0">
                  <a:solidFill>
                    <a:srgbClr val="00B050"/>
                  </a:solidFill>
                </a:rPr>
                <a:t>01011110110</a:t>
              </a:r>
            </a:p>
            <a:p>
              <a:r>
                <a:rPr lang="en-GB" dirty="0" smtClean="0">
                  <a:solidFill>
                    <a:srgbClr val="00B050"/>
                  </a:solidFill>
                </a:rPr>
                <a:t>01011111110</a:t>
              </a:r>
            </a:p>
            <a:p>
              <a:r>
                <a:rPr lang="en-GB" dirty="0" smtClean="0">
                  <a:solidFill>
                    <a:srgbClr val="00B050"/>
                  </a:solidFill>
                </a:rPr>
                <a:t>01010010000</a:t>
              </a:r>
            </a:p>
            <a:p>
              <a:r>
                <a:rPr lang="en-GB" dirty="0" smtClean="0"/>
                <a:t>…</a:t>
              </a:r>
            </a:p>
          </p:txBody>
        </p:sp>
      </p:grpSp>
      <p:sp>
        <p:nvSpPr>
          <p:cNvPr id="6" name="TextBox 5"/>
          <p:cNvSpPr txBox="1"/>
          <p:nvPr/>
        </p:nvSpPr>
        <p:spPr>
          <a:xfrm>
            <a:off x="5364088" y="3876269"/>
            <a:ext cx="3291259" cy="1938992"/>
          </a:xfrm>
          <a:prstGeom prst="rect">
            <a:avLst/>
          </a:prstGeom>
          <a:noFill/>
          <a:ln w="9525">
            <a:solidFill>
              <a:schemeClr val="tx1"/>
            </a:solidFill>
          </a:ln>
        </p:spPr>
        <p:txBody>
          <a:bodyPr wrap="square" rtlCol="0">
            <a:spAutoFit/>
          </a:bodyPr>
          <a:lstStyle/>
          <a:p>
            <a:r>
              <a:rPr lang="en-GB" sz="2400" dirty="0" smtClean="0"/>
              <a:t>2. </a:t>
            </a:r>
            <a:r>
              <a:rPr lang="en-GB" sz="2400" b="1" dirty="0" smtClean="0">
                <a:solidFill>
                  <a:srgbClr val="FF0000"/>
                </a:solidFill>
              </a:rPr>
              <a:t>Select</a:t>
            </a:r>
            <a:r>
              <a:rPr lang="en-GB" sz="2400" dirty="0" smtClean="0">
                <a:solidFill>
                  <a:srgbClr val="FF0000"/>
                </a:solidFill>
              </a:rPr>
              <a:t> </a:t>
            </a:r>
            <a:r>
              <a:rPr lang="en-GB" sz="2400" dirty="0" smtClean="0"/>
              <a:t>the better/best with higher probability from the population to be promoted to the next generation …</a:t>
            </a:r>
          </a:p>
        </p:txBody>
      </p:sp>
      <p:sp>
        <p:nvSpPr>
          <p:cNvPr id="7" name="TextBox 6"/>
          <p:cNvSpPr txBox="1"/>
          <p:nvPr/>
        </p:nvSpPr>
        <p:spPr>
          <a:xfrm>
            <a:off x="2778338" y="3876269"/>
            <a:ext cx="2308942" cy="2308324"/>
          </a:xfrm>
          <a:prstGeom prst="rect">
            <a:avLst/>
          </a:prstGeom>
          <a:noFill/>
          <a:ln w="9525">
            <a:solidFill>
              <a:schemeClr val="tx1"/>
            </a:solidFill>
          </a:ln>
        </p:spPr>
        <p:txBody>
          <a:bodyPr wrap="square" rtlCol="0">
            <a:spAutoFit/>
          </a:bodyPr>
          <a:lstStyle/>
          <a:p>
            <a:r>
              <a:rPr lang="en-GB" sz="2400" dirty="0" smtClean="0"/>
              <a:t>3. </a:t>
            </a:r>
            <a:r>
              <a:rPr lang="en-GB" sz="2400" b="1" dirty="0" smtClean="0">
                <a:solidFill>
                  <a:srgbClr val="FF0000"/>
                </a:solidFill>
              </a:rPr>
              <a:t>Mutate</a:t>
            </a:r>
            <a:r>
              <a:rPr lang="en-GB" sz="2400" dirty="0" smtClean="0">
                <a:solidFill>
                  <a:srgbClr val="FF0000"/>
                </a:solidFill>
              </a:rPr>
              <a:t> </a:t>
            </a:r>
            <a:r>
              <a:rPr lang="en-GB" sz="2400" dirty="0" smtClean="0"/>
              <a:t>each individual</a:t>
            </a:r>
          </a:p>
          <a:p>
            <a:r>
              <a:rPr lang="en-GB" sz="2400" dirty="0" smtClean="0"/>
              <a:t>0111001</a:t>
            </a:r>
            <a:r>
              <a:rPr lang="en-GB" sz="2400" dirty="0" smtClean="0">
                <a:solidFill>
                  <a:srgbClr val="FF0000"/>
                </a:solidFill>
              </a:rPr>
              <a:t>0</a:t>
            </a:r>
            <a:r>
              <a:rPr lang="en-GB" sz="2400" dirty="0" smtClean="0"/>
              <a:t>110</a:t>
            </a:r>
          </a:p>
          <a:p>
            <a:r>
              <a:rPr lang="en-GB" sz="2400" dirty="0" smtClean="0"/>
              <a:t>One point mutation</a:t>
            </a:r>
          </a:p>
          <a:p>
            <a:r>
              <a:rPr lang="en-GB" sz="2400" dirty="0" smtClean="0"/>
              <a:t>0111001</a:t>
            </a:r>
            <a:r>
              <a:rPr lang="en-GB" sz="2400" b="1" dirty="0" smtClean="0">
                <a:solidFill>
                  <a:srgbClr val="FF0000"/>
                </a:solidFill>
              </a:rPr>
              <a:t>1</a:t>
            </a:r>
            <a:r>
              <a:rPr lang="en-GB" sz="2400" dirty="0" smtClean="0"/>
              <a:t>110</a:t>
            </a:r>
          </a:p>
        </p:txBody>
      </p:sp>
      <p:sp>
        <p:nvSpPr>
          <p:cNvPr id="8" name="TextBox 7"/>
          <p:cNvSpPr txBox="1"/>
          <p:nvPr/>
        </p:nvSpPr>
        <p:spPr>
          <a:xfrm>
            <a:off x="5893592" y="1432581"/>
            <a:ext cx="2854871" cy="1938992"/>
          </a:xfrm>
          <a:prstGeom prst="rect">
            <a:avLst/>
          </a:prstGeom>
          <a:noFill/>
          <a:ln w="9525">
            <a:solidFill>
              <a:schemeClr val="tx1"/>
            </a:solidFill>
          </a:ln>
        </p:spPr>
        <p:txBody>
          <a:bodyPr wrap="square" rtlCol="0">
            <a:spAutoFit/>
          </a:bodyPr>
          <a:lstStyle/>
          <a:p>
            <a:r>
              <a:rPr lang="en-GB" sz="2400" dirty="0" smtClean="0"/>
              <a:t>1. Assign a </a:t>
            </a:r>
          </a:p>
          <a:p>
            <a:r>
              <a:rPr lang="en-GB" sz="2400" b="1" dirty="0" smtClean="0">
                <a:solidFill>
                  <a:srgbClr val="FF0000"/>
                </a:solidFill>
              </a:rPr>
              <a:t>Fitness</a:t>
            </a:r>
            <a:r>
              <a:rPr lang="en-GB" sz="2400" dirty="0" smtClean="0">
                <a:solidFill>
                  <a:srgbClr val="FF0000"/>
                </a:solidFill>
              </a:rPr>
              <a:t> </a:t>
            </a:r>
            <a:r>
              <a:rPr lang="en-GB" sz="2400" dirty="0" smtClean="0"/>
              <a:t>value </a:t>
            </a:r>
          </a:p>
          <a:p>
            <a:r>
              <a:rPr lang="en-GB" sz="2400" dirty="0" smtClean="0"/>
              <a:t>to each bit string, Fit(01010010000) =  99.99</a:t>
            </a:r>
          </a:p>
        </p:txBody>
      </p:sp>
      <p:sp>
        <p:nvSpPr>
          <p:cNvPr id="10" name="TextBox 9"/>
          <p:cNvSpPr txBox="1"/>
          <p:nvPr/>
        </p:nvSpPr>
        <p:spPr>
          <a:xfrm>
            <a:off x="395536" y="1983443"/>
            <a:ext cx="2232248" cy="4154984"/>
          </a:xfrm>
          <a:prstGeom prst="rect">
            <a:avLst/>
          </a:prstGeom>
          <a:noFill/>
          <a:ln w="9525">
            <a:solidFill>
              <a:schemeClr val="tx1"/>
            </a:solidFill>
          </a:ln>
        </p:spPr>
        <p:txBody>
          <a:bodyPr wrap="square" rtlCol="0">
            <a:spAutoFit/>
          </a:bodyPr>
          <a:lstStyle/>
          <a:p>
            <a:r>
              <a:rPr lang="en-GB" sz="2400" dirty="0" smtClean="0"/>
              <a:t>Combinatorial Problem / encoding</a:t>
            </a:r>
          </a:p>
          <a:p>
            <a:r>
              <a:rPr lang="en-GB" sz="2400" dirty="0" smtClean="0"/>
              <a:t>Representation</a:t>
            </a:r>
          </a:p>
          <a:p>
            <a:r>
              <a:rPr lang="en-GB" sz="2400" dirty="0" smtClean="0"/>
              <a:t>TRUE/FASLE </a:t>
            </a:r>
          </a:p>
          <a:p>
            <a:r>
              <a:rPr lang="en-GB" sz="2400" dirty="0" smtClean="0"/>
              <a:t>in Boolean </a:t>
            </a:r>
            <a:r>
              <a:rPr lang="en-GB" sz="2400" dirty="0" err="1" smtClean="0"/>
              <a:t>satifiability</a:t>
            </a:r>
            <a:r>
              <a:rPr lang="en-GB" sz="2400" dirty="0" smtClean="0"/>
              <a:t> (CNF), </a:t>
            </a:r>
          </a:p>
          <a:p>
            <a:r>
              <a:rPr lang="en-GB" sz="2400" dirty="0" smtClean="0"/>
              <a:t>Knapsack (weight/cost), </a:t>
            </a:r>
          </a:p>
          <a:p>
            <a:r>
              <a:rPr lang="en-GB" sz="2400" dirty="0" smtClean="0"/>
              <a:t>Subset sum=0…</a:t>
            </a:r>
          </a:p>
        </p:txBody>
      </p:sp>
      <p:sp>
        <p:nvSpPr>
          <p:cNvPr id="13" name="Footer Placeholder 12"/>
          <p:cNvSpPr>
            <a:spLocks noGrp="1"/>
          </p:cNvSpPr>
          <p:nvPr>
            <p:ph type="ftr" sz="quarter" idx="11"/>
          </p:nvPr>
        </p:nvSpPr>
        <p:spPr/>
        <p:txBody>
          <a:bodyPr/>
          <a:lstStyle/>
          <a:p>
            <a:r>
              <a:rPr lang="en-GB" smtClean="0"/>
              <a:t>John Woodward University of Stirling</a:t>
            </a:r>
            <a:endParaRPr lang="en-GB"/>
          </a:p>
        </p:txBody>
      </p:sp>
      <p:sp>
        <p:nvSpPr>
          <p:cNvPr id="14" name="Slide Number Placeholder 13"/>
          <p:cNvSpPr>
            <a:spLocks noGrp="1"/>
          </p:cNvSpPr>
          <p:nvPr>
            <p:ph type="sldNum" sz="quarter" idx="12"/>
          </p:nvPr>
        </p:nvSpPr>
        <p:spPr/>
        <p:txBody>
          <a:bodyPr/>
          <a:lstStyle/>
          <a:p>
            <a:fld id="{068B9CB0-4C56-43B1-8FC9-F9CC48F9C60C}" type="slidenum">
              <a:rPr lang="en-GB" smtClean="0"/>
              <a:t>9</a:t>
            </a:fld>
            <a:endParaRPr lang="en-GB"/>
          </a:p>
        </p:txBody>
      </p:sp>
      <p:sp>
        <p:nvSpPr>
          <p:cNvPr id="3" name="Date Placeholder 2"/>
          <p:cNvSpPr>
            <a:spLocks noGrp="1"/>
          </p:cNvSpPr>
          <p:nvPr>
            <p:ph type="dt" sz="half" idx="10"/>
          </p:nvPr>
        </p:nvSpPr>
        <p:spPr/>
        <p:txBody>
          <a:bodyPr/>
          <a:lstStyle/>
          <a:p>
            <a:fld id="{6653B6C4-5273-41D3-8715-DBCE7C81C669}" type="datetime1">
              <a:rPr lang="en-GB" smtClean="0"/>
              <a:t>24/09/2013</a:t>
            </a:fld>
            <a:endParaRPr lang="en-GB"/>
          </a:p>
        </p:txBody>
      </p:sp>
    </p:spTree>
    <p:extLst>
      <p:ext uri="{BB962C8B-B14F-4D97-AF65-F5344CB8AC3E}">
        <p14:creationId xmlns:p14="http://schemas.microsoft.com/office/powerpoint/2010/main" val="534027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3867</Words>
  <Application>Microsoft Office PowerPoint</Application>
  <PresentationFormat>On-screen Show (4:3)</PresentationFormat>
  <Paragraphs>993</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 this paper we propose 10,000,000 algorithms:  The (semi-)automatic design of (heuristic) algorithms</vt:lpstr>
      <vt:lpstr>Conceptual Overview</vt:lpstr>
      <vt:lpstr>Plan: From Evolution to Automatic Design</vt:lpstr>
      <vt:lpstr>Generate and Test (Search) Examples</vt:lpstr>
      <vt:lpstr>Fit For Purpose </vt:lpstr>
      <vt:lpstr> (Natural / Artificial) Evolutionary Process</vt:lpstr>
      <vt:lpstr>(Un) Successful Evolutionary Stories</vt:lpstr>
      <vt:lpstr>Meta-heuristics / Computational Search</vt:lpstr>
      <vt:lpstr>Genetic Algorithms (Bit-strings) </vt:lpstr>
      <vt:lpstr>(Linear) Genetic Programming (Programs)</vt:lpstr>
      <vt:lpstr>Theoretical Motivation 1</vt:lpstr>
      <vt:lpstr>Theoretical Motivation 2</vt:lpstr>
      <vt:lpstr>One Man – One Algorithm</vt:lpstr>
      <vt:lpstr>One Man ….Many Algorithms</vt:lpstr>
      <vt:lpstr>Meta and Base Learning</vt:lpstr>
      <vt:lpstr>Compare Signatures (Input-Output)</vt:lpstr>
      <vt:lpstr>Two Examples of Mutation Operators</vt:lpstr>
      <vt:lpstr>Off-the-Shelf Genetic Programming to Tailor Make Genetic Algorithms for        Problem Class </vt:lpstr>
      <vt:lpstr>Building a Space of Mutation Operators</vt:lpstr>
      <vt:lpstr>Arithmetic Instructions</vt:lpstr>
      <vt:lpstr>Control-Flow Instructions</vt:lpstr>
      <vt:lpstr>Expressing Mutation Operators</vt:lpstr>
      <vt:lpstr>Parameter settings for (meta level) Genetic Programming Register Machine </vt:lpstr>
      <vt:lpstr>Parameter settings for the (base level) Genetic Algorithm</vt:lpstr>
      <vt:lpstr>7 Problem Instances</vt:lpstr>
      <vt:lpstr>Function Optimization Problem Classes</vt:lpstr>
      <vt:lpstr>Results – 32 bit problems</vt:lpstr>
      <vt:lpstr>Results – 64 bit problems</vt:lpstr>
      <vt:lpstr>p-values T Test for 32 and 64-bit functions on the7 problem classes</vt:lpstr>
      <vt:lpstr>Rebuttal to Reviews comments</vt:lpstr>
      <vt:lpstr>Impact of Genetic Algorithms </vt:lpstr>
      <vt:lpstr>Additions to Genetic Programming</vt:lpstr>
      <vt:lpstr>Problem Classes Do Occur</vt:lpstr>
      <vt:lpstr>On-line Bin Packing</vt:lpstr>
      <vt:lpstr>Genetic Programming  applied to on-line bin packing</vt:lpstr>
      <vt:lpstr>How the heuristics are applied</vt:lpstr>
      <vt:lpstr>Robustness of Heuristics</vt:lpstr>
      <vt:lpstr>The Best Fit Heuristic</vt:lpstr>
      <vt:lpstr>Our best heuristic.</vt:lpstr>
      <vt:lpstr>Compared with Best Fit</vt:lpstr>
      <vt:lpstr>Compared with Best Fit</vt:lpstr>
      <vt:lpstr>A Brief History (Example Applications)</vt:lpstr>
      <vt:lpstr>A Paradigm Shift?</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this paper I propose 10,000 algorithms.  The (semi-)automatic design of (heuristic) algorithms</dc:title>
  <dc:creator>John R Woodward</dc:creator>
  <cp:lastModifiedBy>John R Woodward</cp:lastModifiedBy>
  <cp:revision>119</cp:revision>
  <cp:lastPrinted>2013-05-24T15:12:54Z</cp:lastPrinted>
  <dcterms:created xsi:type="dcterms:W3CDTF">2013-02-11T11:16:14Z</dcterms:created>
  <dcterms:modified xsi:type="dcterms:W3CDTF">2013-09-24T10:47:41Z</dcterms:modified>
</cp:coreProperties>
</file>